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米を購入するときに重視する要素 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7184873794981235"/>
          <c:y val="0.17543664996420902"/>
          <c:w val="0.66532691883140782"/>
          <c:h val="0.7951515853299087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'16'!$B$8:$B$17</c:f>
              <c:strCache>
                <c:ptCount val="10"/>
                <c:pt idx="0">
                  <c:v>価格</c:v>
                </c:pt>
                <c:pt idx="1">
                  <c:v>産地</c:v>
                </c:pt>
                <c:pt idx="2">
                  <c:v>品種</c:v>
                </c:pt>
                <c:pt idx="3">
                  <c:v>精米時期</c:v>
                </c:pt>
                <c:pt idx="4">
                  <c:v>栽培方法</c:v>
                </c:pt>
                <c:pt idx="5">
                  <c:v>精米方法</c:v>
                </c:pt>
                <c:pt idx="6">
                  <c:v>栄養価（健康によい）</c:v>
                </c:pt>
                <c:pt idx="7">
                  <c:v>その他</c:v>
                </c:pt>
                <c:pt idx="8">
                  <c:v>米をほとんど購入しない</c:v>
                </c:pt>
                <c:pt idx="9">
                  <c:v>無回答</c:v>
                </c:pt>
              </c:strCache>
            </c:strRef>
          </c:cat>
          <c:val>
            <c:numRef>
              <c:f>'16'!$C$8:$C$17</c:f>
              <c:numCache>
                <c:formatCode>0.0</c:formatCode>
                <c:ptCount val="10"/>
                <c:pt idx="0">
                  <c:v>63.7</c:v>
                </c:pt>
                <c:pt idx="1">
                  <c:v>56.3</c:v>
                </c:pt>
                <c:pt idx="2">
                  <c:v>52.7</c:v>
                </c:pt>
                <c:pt idx="3">
                  <c:v>18.3</c:v>
                </c:pt>
                <c:pt idx="4">
                  <c:v>7.4</c:v>
                </c:pt>
                <c:pt idx="5">
                  <c:v>5.4</c:v>
                </c:pt>
                <c:pt idx="6">
                  <c:v>5.0999999999999996</c:v>
                </c:pt>
                <c:pt idx="7">
                  <c:v>3.9</c:v>
                </c:pt>
                <c:pt idx="8">
                  <c:v>10</c:v>
                </c:pt>
                <c:pt idx="9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7A-4E54-8ED6-D9F4C10979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299108287"/>
        <c:axId val="1203060272"/>
      </c:barChart>
      <c:catAx>
        <c:axId val="129910828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03060272"/>
        <c:crosses val="autoZero"/>
        <c:auto val="1"/>
        <c:lblAlgn val="ctr"/>
        <c:lblOffset val="100"/>
        <c:noMultiLvlLbl val="0"/>
      </c:catAx>
      <c:valAx>
        <c:axId val="1203060272"/>
        <c:scaling>
          <c:orientation val="minMax"/>
          <c:max val="7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9910828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0.82009</cdr:x>
      <cdr:y>0.03478</cdr:y>
    </cdr:from>
    <cdr:to>
      <cdr:x>1</cdr:x>
      <cdr:y>0.08824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4978F7F-7D4B-61AF-6E70-EE32102BA81D}"/>
            </a:ext>
          </a:extLst>
        </cdr:cNvPr>
        <cdr:cNvSpPr txBox="1"/>
      </cdr:nvSpPr>
      <cdr:spPr>
        <a:xfrm xmlns:a="http://schemas.openxmlformats.org/drawingml/2006/main">
          <a:off x="4457701" y="165198"/>
          <a:ext cx="977899" cy="2539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</a:p>
      </cdr:txBody>
    </cdr:sp>
  </cdr:relSizeAnchor>
  <cdr:relSizeAnchor xmlns:cdr="http://schemas.openxmlformats.org/drawingml/2006/chartDrawing">
    <cdr:from>
      <cdr:x>0.93222</cdr:x>
      <cdr:y>0.08021</cdr:y>
    </cdr:from>
    <cdr:to>
      <cdr:x>1</cdr:x>
      <cdr:y>0.12832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D69694D-A54D-637C-4E30-015C39D78923}"/>
            </a:ext>
          </a:extLst>
        </cdr:cNvPr>
        <cdr:cNvSpPr txBox="1"/>
      </cdr:nvSpPr>
      <cdr:spPr>
        <a:xfrm xmlns:a="http://schemas.openxmlformats.org/drawingml/2006/main">
          <a:off x="5676900" y="381000"/>
          <a:ext cx="412750" cy="2284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0.60047</cdr:x>
      <cdr:y>0.83957</cdr:y>
    </cdr:from>
    <cdr:to>
      <cdr:x>0.9927</cdr:x>
      <cdr:y>0.93316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F398CDC-5EE8-87FC-96A6-47CB80400223}"/>
            </a:ext>
          </a:extLst>
        </cdr:cNvPr>
        <cdr:cNvSpPr txBox="1"/>
      </cdr:nvSpPr>
      <cdr:spPr>
        <a:xfrm xmlns:a="http://schemas.openxmlformats.org/drawingml/2006/main">
          <a:off x="3263899" y="3987790"/>
          <a:ext cx="2132021" cy="4445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総数（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n=1,967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M.T.=223.4%)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448AD-AE73-4F5A-B929-6B2824E790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C4CBA-0A04-428E-9C90-5B9F72A95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913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448AD-AE73-4F5A-B929-6B2824E790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C4CBA-0A04-428E-9C90-5B9F72A95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680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448AD-AE73-4F5A-B929-6B2824E790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C4CBA-0A04-428E-9C90-5B9F72A95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635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847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5084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3868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72040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533507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94567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9190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448AD-AE73-4F5A-B929-6B2824E790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C4CBA-0A04-428E-9C90-5B9F72A95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369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448AD-AE73-4F5A-B929-6B2824E790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C4CBA-0A04-428E-9C90-5B9F72A95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345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448AD-AE73-4F5A-B929-6B2824E790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C4CBA-0A04-428E-9C90-5B9F72A95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59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448AD-AE73-4F5A-B929-6B2824E790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C4CBA-0A04-428E-9C90-5B9F72A95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136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448AD-AE73-4F5A-B929-6B2824E790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C4CBA-0A04-428E-9C90-5B9F72A95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916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448AD-AE73-4F5A-B929-6B2824E790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C4CBA-0A04-428E-9C90-5B9F72A95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86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448AD-AE73-4F5A-B929-6B2824E790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C4CBA-0A04-428E-9C90-5B9F72A95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10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448AD-AE73-4F5A-B929-6B2824E790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C4CBA-0A04-428E-9C90-5B9F72A95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36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448AD-AE73-4F5A-B929-6B2824E790C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CBA-0A04-428E-9C90-5B9F72A95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776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68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6A52F81-B6FC-644B-8A9C-ACD80E1E7E7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04800" y="996950"/>
          <a:ext cx="8418286" cy="5490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419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2022-09-14T08:45:48Z</dcterms:created>
  <dcterms:modified xsi:type="dcterms:W3CDTF">2022-09-14T08:45:48Z</dcterms:modified>
</cp:coreProperties>
</file>