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400" b="0" i="0" u="none" strike="noStrike" baseline="0" dirty="0">
                <a:effectLst/>
              </a:rPr>
              <a:t>共食のメリット </a:t>
            </a:r>
            <a:r>
              <a:rPr lang="ja-JP" altLang="en-US" sz="1400" b="0" i="0" u="none" strike="noStrike" baseline="0" dirty="0"/>
              <a:t> </a:t>
            </a:r>
            <a:endParaRPr lang="ja-JP" alt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39801696320806612"/>
          <c:y val="0.17543664996420902"/>
          <c:w val="0.56953256755314341"/>
          <c:h val="0.79515158532990871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'14'!$B$8:$B$19</c:f>
              <c:strCache>
                <c:ptCount val="12"/>
                <c:pt idx="0">
                  <c:v>会話やコミュニケーションが増えること</c:v>
                </c:pt>
                <c:pt idx="1">
                  <c:v>食事が美味しく、楽しく感じられること</c:v>
                </c:pt>
                <c:pt idx="2">
                  <c:v>知識・話題が増えること</c:v>
                </c:pt>
                <c:pt idx="3">
                  <c:v>ストレス解消に繋がること</c:v>
                </c:pt>
                <c:pt idx="4">
                  <c:v>栄養バランスの良い食事がとれること</c:v>
                </c:pt>
                <c:pt idx="5">
                  <c:v>規則正しい生活のリズムが整うこと</c:v>
                </c:pt>
                <c:pt idx="6">
                  <c:v>友人・知人が増えること</c:v>
                </c:pt>
                <c:pt idx="7">
                  <c:v>一人当たりの食費が安くなること</c:v>
                </c:pt>
                <c:pt idx="8">
                  <c:v>食事マナーや日本の食文化を学べること</c:v>
                </c:pt>
                <c:pt idx="9">
                  <c:v>その他</c:v>
                </c:pt>
                <c:pt idx="10">
                  <c:v>メリットを感じていない</c:v>
                </c:pt>
                <c:pt idx="11">
                  <c:v>無回答</c:v>
                </c:pt>
              </c:strCache>
            </c:strRef>
          </c:cat>
          <c:val>
            <c:numRef>
              <c:f>'14'!$C$8:$C$19</c:f>
              <c:numCache>
                <c:formatCode>0.0</c:formatCode>
                <c:ptCount val="12"/>
                <c:pt idx="0">
                  <c:v>84.2</c:v>
                </c:pt>
                <c:pt idx="1">
                  <c:v>73</c:v>
                </c:pt>
                <c:pt idx="2">
                  <c:v>37.799999999999997</c:v>
                </c:pt>
                <c:pt idx="3">
                  <c:v>33.1</c:v>
                </c:pt>
                <c:pt idx="4">
                  <c:v>26.2</c:v>
                </c:pt>
                <c:pt idx="5">
                  <c:v>24.9</c:v>
                </c:pt>
                <c:pt idx="6">
                  <c:v>21.5</c:v>
                </c:pt>
                <c:pt idx="7">
                  <c:v>20.2</c:v>
                </c:pt>
                <c:pt idx="8">
                  <c:v>14.2</c:v>
                </c:pt>
                <c:pt idx="9">
                  <c:v>1.2</c:v>
                </c:pt>
                <c:pt idx="10">
                  <c:v>1.4</c:v>
                </c:pt>
                <c:pt idx="11">
                  <c:v>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463-4FF0-A02C-17A330048C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1299108287"/>
        <c:axId val="1203060272"/>
      </c:barChart>
      <c:catAx>
        <c:axId val="1299108287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203060272"/>
        <c:crosses val="autoZero"/>
        <c:auto val="1"/>
        <c:lblAlgn val="ctr"/>
        <c:lblOffset val="100"/>
        <c:noMultiLvlLbl val="0"/>
      </c:catAx>
      <c:valAx>
        <c:axId val="1203060272"/>
        <c:scaling>
          <c:orientation val="minMax"/>
          <c:max val="90"/>
        </c:scaling>
        <c:delete val="0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0"/>
        <c:majorTickMark val="in"/>
        <c:minorTickMark val="none"/>
        <c:tickLblPos val="nextTo"/>
        <c:spPr>
          <a:noFill/>
          <a:ln>
            <a:solidFill>
              <a:schemeClr val="tx1">
                <a:lumMod val="65000"/>
                <a:lumOff val="3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299108287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0.8561</cdr:x>
      <cdr:y>0.03478</cdr:y>
    </cdr:from>
    <cdr:to>
      <cdr:x>1</cdr:x>
      <cdr:y>0.08824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24978F7F-7D4B-61AF-6E70-EE32102BA81D}"/>
            </a:ext>
          </a:extLst>
        </cdr:cNvPr>
        <cdr:cNvSpPr txBox="1"/>
      </cdr:nvSpPr>
      <cdr:spPr>
        <a:xfrm xmlns:a="http://schemas.openxmlformats.org/drawingml/2006/main">
          <a:off x="5213350" y="165210"/>
          <a:ext cx="876300" cy="2538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（複数回答）</a:t>
          </a:r>
        </a:p>
      </cdr:txBody>
    </cdr:sp>
  </cdr:relSizeAnchor>
  <cdr:relSizeAnchor xmlns:cdr="http://schemas.openxmlformats.org/drawingml/2006/chartDrawing">
    <cdr:from>
      <cdr:x>0.93222</cdr:x>
      <cdr:y>0.08021</cdr:y>
    </cdr:from>
    <cdr:to>
      <cdr:x>1</cdr:x>
      <cdr:y>0.12832</cdr:y>
    </cdr:to>
    <cdr:sp macro="" textlink="">
      <cdr:nvSpPr>
        <cdr:cNvPr id="3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9D69694D-A54D-637C-4E30-015C39D78923}"/>
            </a:ext>
          </a:extLst>
        </cdr:cNvPr>
        <cdr:cNvSpPr txBox="1"/>
      </cdr:nvSpPr>
      <cdr:spPr>
        <a:xfrm xmlns:a="http://schemas.openxmlformats.org/drawingml/2006/main">
          <a:off x="5676900" y="381000"/>
          <a:ext cx="412750" cy="2284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900">
              <a:solidFill>
                <a:schemeClr val="tx1">
                  <a:lumMod val="65000"/>
                  <a:lumOff val="35000"/>
                </a:schemeClr>
              </a:solidFill>
            </a:rPr>
            <a:t>(%)</a:t>
          </a:r>
          <a:endParaRPr lang="ja-JP" altLang="en-US" sz="90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0.68717</cdr:x>
      <cdr:y>0.83957</cdr:y>
    </cdr:from>
    <cdr:to>
      <cdr:x>0.9927</cdr:x>
      <cdr:y>0.90107</cdr:y>
    </cdr:to>
    <cdr:sp macro="" textlink="">
      <cdr:nvSpPr>
        <cdr:cNvPr id="4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7F398CDC-5EE8-87FC-96A6-47CB80400223}"/>
            </a:ext>
          </a:extLst>
        </cdr:cNvPr>
        <cdr:cNvSpPr txBox="1"/>
      </cdr:nvSpPr>
      <cdr:spPr>
        <a:xfrm xmlns:a="http://schemas.openxmlformats.org/drawingml/2006/main">
          <a:off x="4184650" y="3987800"/>
          <a:ext cx="1860550" cy="2921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総数（</a:t>
          </a:r>
          <a:r>
            <a:rPr lang="en-US" altLang="ja-JP" sz="900">
              <a:solidFill>
                <a:schemeClr val="tx1">
                  <a:lumMod val="65000"/>
                  <a:lumOff val="35000"/>
                </a:schemeClr>
              </a:solidFill>
            </a:rPr>
            <a:t>n=1,967</a:t>
          </a:r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人、</a:t>
          </a:r>
          <a:r>
            <a:rPr lang="en-US" altLang="ja-JP" sz="900">
              <a:solidFill>
                <a:schemeClr val="tx1">
                  <a:lumMod val="65000"/>
                  <a:lumOff val="35000"/>
                </a:schemeClr>
              </a:solidFill>
            </a:rPr>
            <a:t>M.T.=339.2%)</a:t>
          </a:r>
          <a:endParaRPr lang="ja-JP" altLang="en-US" sz="90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C9AFD-88A1-47E6-98B8-3D95A69BD7A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0016A-00BE-4AA1-AB22-CE2A11A3FF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2814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C9AFD-88A1-47E6-98B8-3D95A69BD7A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0016A-00BE-4AA1-AB22-CE2A11A3FF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5930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C9AFD-88A1-47E6-98B8-3D95A69BD7A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0016A-00BE-4AA1-AB22-CE2A11A3FF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7091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55487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289749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1488270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9549795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0578213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71475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005457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C9AFD-88A1-47E6-98B8-3D95A69BD7A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0016A-00BE-4AA1-AB22-CE2A11A3FF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1084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C9AFD-88A1-47E6-98B8-3D95A69BD7A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0016A-00BE-4AA1-AB22-CE2A11A3FF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9018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C9AFD-88A1-47E6-98B8-3D95A69BD7A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0016A-00BE-4AA1-AB22-CE2A11A3FF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2759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C9AFD-88A1-47E6-98B8-3D95A69BD7A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0016A-00BE-4AA1-AB22-CE2A11A3FF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7542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C9AFD-88A1-47E6-98B8-3D95A69BD7A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0016A-00BE-4AA1-AB22-CE2A11A3FF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5162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C9AFD-88A1-47E6-98B8-3D95A69BD7A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0016A-00BE-4AA1-AB22-CE2A11A3FF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2863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C9AFD-88A1-47E6-98B8-3D95A69BD7A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0016A-00BE-4AA1-AB22-CE2A11A3FF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1972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C9AFD-88A1-47E6-98B8-3D95A69BD7A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0016A-00BE-4AA1-AB22-CE2A11A3FF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7601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AC9AFD-88A1-47E6-98B8-3D95A69BD7A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40016A-00BE-4AA1-AB22-CE2A11A3FF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1417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5838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92831C7C-EEAC-C949-81D8-CEAD6B0C14AD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88686" y="920749"/>
          <a:ext cx="8461828" cy="54945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87968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2022-09-14T08:45:50Z</dcterms:created>
  <dcterms:modified xsi:type="dcterms:W3CDTF">2022-09-14T08:45:50Z</dcterms:modified>
</cp:coreProperties>
</file>