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自然の恩恵や食の生産活動への感謝を感じるとき 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40844449188377002"/>
          <c:y val="0.19151527305735577"/>
          <c:w val="0.53824998152603176"/>
          <c:h val="0.7817468493382027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'13'!$B$8:$B$16</c:f>
              <c:strCache>
                <c:ptCount val="9"/>
                <c:pt idx="0">
                  <c:v>旬の食材や季節を感じる料理を食べたとき</c:v>
                </c:pt>
                <c:pt idx="1">
                  <c:v>美味しい食材や料理を食べたとき</c:v>
                </c:pt>
                <c:pt idx="2">
                  <c:v>食材について説明を受けたり、パッケージ
の表示などで産地や生産者を知ったとき</c:v>
                </c:pt>
                <c:pt idx="3">
                  <c:v>一緒に食べている人と
食材に関する会話をしたとき</c:v>
                </c:pt>
                <c:pt idx="4">
                  <c:v>自分でも育てたことがある食材が使われた
料理を食べたとき</c:v>
                </c:pt>
                <c:pt idx="5">
                  <c:v>お店のメニューやタッチパネルにある
食材の写真や説明書きを見たとき</c:v>
                </c:pt>
                <c:pt idx="6">
                  <c:v>お店のタッチパネルやモニターで
食材の生産現場などの動画を見たとき</c:v>
                </c:pt>
                <c:pt idx="7">
                  <c:v>その他</c:v>
                </c:pt>
                <c:pt idx="8">
                  <c:v>無回答</c:v>
                </c:pt>
              </c:strCache>
            </c:strRef>
          </c:cat>
          <c:val>
            <c:numRef>
              <c:f>'13'!$C$8:$C$16</c:f>
              <c:numCache>
                <c:formatCode>General</c:formatCode>
                <c:ptCount val="9"/>
                <c:pt idx="0">
                  <c:v>70.2</c:v>
                </c:pt>
                <c:pt idx="1">
                  <c:v>59.1</c:v>
                </c:pt>
                <c:pt idx="2">
                  <c:v>42.5</c:v>
                </c:pt>
                <c:pt idx="3">
                  <c:v>34.1</c:v>
                </c:pt>
                <c:pt idx="4">
                  <c:v>24.3</c:v>
                </c:pt>
                <c:pt idx="5">
                  <c:v>11.8</c:v>
                </c:pt>
                <c:pt idx="6">
                  <c:v>11</c:v>
                </c:pt>
                <c:pt idx="7">
                  <c:v>4.5</c:v>
                </c:pt>
                <c:pt idx="8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B2-4584-9CD2-3ADB0D974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299108287"/>
        <c:axId val="1203060272"/>
      </c:barChart>
      <c:catAx>
        <c:axId val="1299108287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03060272"/>
        <c:crosses val="autoZero"/>
        <c:auto val="1"/>
        <c:lblAlgn val="ctr"/>
        <c:lblOffset val="100"/>
        <c:noMultiLvlLbl val="0"/>
      </c:catAx>
      <c:valAx>
        <c:axId val="1203060272"/>
        <c:scaling>
          <c:orientation val="minMax"/>
          <c:max val="80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99108287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0.83074</cdr:x>
      <cdr:y>0.05891</cdr:y>
    </cdr:from>
    <cdr:to>
      <cdr:x>1</cdr:x>
      <cdr:y>0.1126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4978F7F-7D4B-61AF-6E70-EE32102BA81D}"/>
            </a:ext>
          </a:extLst>
        </cdr:cNvPr>
        <cdr:cNvSpPr txBox="1"/>
      </cdr:nvSpPr>
      <cdr:spPr>
        <a:xfrm xmlns:a="http://schemas.openxmlformats.org/drawingml/2006/main">
          <a:off x="4737101" y="279056"/>
          <a:ext cx="965199" cy="2543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（複数回答）</a:t>
          </a:r>
        </a:p>
      </cdr:txBody>
    </cdr:sp>
  </cdr:relSizeAnchor>
  <cdr:relSizeAnchor xmlns:cdr="http://schemas.openxmlformats.org/drawingml/2006/chartDrawing">
    <cdr:from>
      <cdr:x>0.92999</cdr:x>
      <cdr:y>0.10434</cdr:y>
    </cdr:from>
    <cdr:to>
      <cdr:x>0.99777</cdr:x>
      <cdr:y>0.15245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D69694D-A54D-637C-4E30-015C39D78923}"/>
            </a:ext>
          </a:extLst>
        </cdr:cNvPr>
        <cdr:cNvSpPr txBox="1"/>
      </cdr:nvSpPr>
      <cdr:spPr>
        <a:xfrm xmlns:a="http://schemas.openxmlformats.org/drawingml/2006/main">
          <a:off x="5303098" y="494263"/>
          <a:ext cx="386502" cy="2279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(%)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0.67483</cdr:x>
      <cdr:y>0.83957</cdr:y>
    </cdr:from>
    <cdr:to>
      <cdr:x>0.9927</cdr:x>
      <cdr:y>0.91421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F398CDC-5EE8-87FC-96A6-47CB80400223}"/>
            </a:ext>
          </a:extLst>
        </cdr:cNvPr>
        <cdr:cNvSpPr txBox="1"/>
      </cdr:nvSpPr>
      <cdr:spPr>
        <a:xfrm xmlns:a="http://schemas.openxmlformats.org/drawingml/2006/main">
          <a:off x="3848100" y="3977127"/>
          <a:ext cx="1812573" cy="3535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総数（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n=1,878</a:t>
          </a:r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人、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M.T.=258.4%)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EB26-8142-4AB2-909B-28B799E0E20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7A7C-C871-4964-B0B4-FBD212A488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8583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EB26-8142-4AB2-909B-28B799E0E20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7A7C-C871-4964-B0B4-FBD212A488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37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EB26-8142-4AB2-909B-28B799E0E20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7A7C-C871-4964-B0B4-FBD212A488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7320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6655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1579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776165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899069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790472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42430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40856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EB26-8142-4AB2-909B-28B799E0E20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7A7C-C871-4964-B0B4-FBD212A488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4137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EB26-8142-4AB2-909B-28B799E0E20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7A7C-C871-4964-B0B4-FBD212A488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2446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EB26-8142-4AB2-909B-28B799E0E20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7A7C-C871-4964-B0B4-FBD212A488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0296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EB26-8142-4AB2-909B-28B799E0E20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7A7C-C871-4964-B0B4-FBD212A488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2775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EB26-8142-4AB2-909B-28B799E0E20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7A7C-C871-4964-B0B4-FBD212A488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177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EB26-8142-4AB2-909B-28B799E0E20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7A7C-C871-4964-B0B4-FBD212A488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1247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EB26-8142-4AB2-909B-28B799E0E20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7A7C-C871-4964-B0B4-FBD212A488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3632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EB26-8142-4AB2-909B-28B799E0E20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7A7C-C871-4964-B0B4-FBD212A488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411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CEB26-8142-4AB2-909B-28B799E0E20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27A7C-C871-4964-B0B4-FBD212A488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913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965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E7DAAC71-B466-2E4E-B057-B40C3A53A5B4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59657" y="1175656"/>
          <a:ext cx="8694057" cy="5254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725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2022-09-14T08:45:52Z</dcterms:created>
  <dcterms:modified xsi:type="dcterms:W3CDTF">2022-09-14T08:45:52Z</dcterms:modified>
</cp:coreProperties>
</file>