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食品ロス削減に取り組む小売店における購入に対する意識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80084745762711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4902344609158491"/>
          <c:w val="0.75801832967600358"/>
          <c:h val="0.684687503276471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購入しようと思う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8F-468B-A418-F546EC4874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'10'!$C$9:$C$19</c:f>
              <c:numCache>
                <c:formatCode>General</c:formatCode>
                <c:ptCount val="11"/>
                <c:pt idx="0" formatCode="0.0">
                  <c:v>39.4</c:v>
                </c:pt>
                <c:pt idx="2" formatCode="0.0">
                  <c:v>41.1</c:v>
                </c:pt>
                <c:pt idx="3" formatCode="0.0">
                  <c:v>38</c:v>
                </c:pt>
                <c:pt idx="5" formatCode="0.0">
                  <c:v>42.2</c:v>
                </c:pt>
                <c:pt idx="6" formatCode="0.0">
                  <c:v>47.3</c:v>
                </c:pt>
                <c:pt idx="7" formatCode="0.0">
                  <c:v>46.3</c:v>
                </c:pt>
                <c:pt idx="8" formatCode="0.0">
                  <c:v>40.700000000000003</c:v>
                </c:pt>
                <c:pt idx="9" formatCode="0.0">
                  <c:v>37</c:v>
                </c:pt>
                <c:pt idx="10" formatCode="0.0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8F-468B-A418-F546EC487428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どちらかといえば購入しようと思う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8F-468B-A418-F546EC4874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'10'!$D$9:$D$19</c:f>
              <c:numCache>
                <c:formatCode>General</c:formatCode>
                <c:ptCount val="11"/>
                <c:pt idx="0" formatCode="0.0">
                  <c:v>47</c:v>
                </c:pt>
                <c:pt idx="2" formatCode="0.0">
                  <c:v>48.3</c:v>
                </c:pt>
                <c:pt idx="3" formatCode="0.0">
                  <c:v>45.9</c:v>
                </c:pt>
                <c:pt idx="5" formatCode="0.0">
                  <c:v>50.2</c:v>
                </c:pt>
                <c:pt idx="6" formatCode="0.0">
                  <c:v>45.3</c:v>
                </c:pt>
                <c:pt idx="7" formatCode="0.0">
                  <c:v>46.6</c:v>
                </c:pt>
                <c:pt idx="8" formatCode="0.0">
                  <c:v>50.1</c:v>
                </c:pt>
                <c:pt idx="9" formatCode="0.0">
                  <c:v>46.3</c:v>
                </c:pt>
                <c:pt idx="10" formatCode="0.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8F-468B-A418-F546EC487428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8F-468B-A418-F546EC487428}"/>
              </c:ext>
            </c:extLst>
          </c:dPt>
          <c:dLbls>
            <c:dLbl>
              <c:idx val="0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8F-468B-A418-F546EC487428}"/>
                </c:ext>
              </c:extLst>
            </c:dLbl>
            <c:dLbl>
              <c:idx val="2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8F-468B-A418-F546EC487428}"/>
                </c:ext>
              </c:extLst>
            </c:dLbl>
            <c:dLbl>
              <c:idx val="3"/>
              <c:layout>
                <c:manualLayout>
                  <c:x val="0"/>
                  <c:y val="-3.498280471193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8F-468B-A418-F546EC487428}"/>
                </c:ext>
              </c:extLst>
            </c:dLbl>
            <c:dLbl>
              <c:idx val="5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8F-468B-A418-F546EC487428}"/>
                </c:ext>
              </c:extLst>
            </c:dLbl>
            <c:dLbl>
              <c:idx val="6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8F-468B-A418-F546EC487428}"/>
                </c:ext>
              </c:extLst>
            </c:dLbl>
            <c:dLbl>
              <c:idx val="7"/>
              <c:layout>
                <c:manualLayout>
                  <c:x val="-1.6102057818618745E-16"/>
                  <c:y val="-2.915233725994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08F-468B-A418-F546EC487428}"/>
                </c:ext>
              </c:extLst>
            </c:dLbl>
            <c:dLbl>
              <c:idx val="8"/>
              <c:layout>
                <c:manualLayout>
                  <c:x val="0"/>
                  <c:y val="-3.206757098594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08F-468B-A418-F546EC487428}"/>
                </c:ext>
              </c:extLst>
            </c:dLbl>
            <c:dLbl>
              <c:idx val="9"/>
              <c:layout>
                <c:manualLayout>
                  <c:x val="-1.9994546369399716E-3"/>
                  <c:y val="-3.1767238244706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8F-468B-A418-F546EC487428}"/>
                </c:ext>
              </c:extLst>
            </c:dLbl>
            <c:dLbl>
              <c:idx val="10"/>
              <c:layout>
                <c:manualLayout>
                  <c:x val="0"/>
                  <c:y val="-3.498280471193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8F-468B-A418-F546EC487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'10'!$E$9:$E$19</c:f>
              <c:numCache>
                <c:formatCode>General</c:formatCode>
                <c:ptCount val="11"/>
                <c:pt idx="0" formatCode="0.0">
                  <c:v>1</c:v>
                </c:pt>
                <c:pt idx="2" formatCode="0.0">
                  <c:v>0.6</c:v>
                </c:pt>
                <c:pt idx="3" formatCode="0.0">
                  <c:v>1.4</c:v>
                </c:pt>
                <c:pt idx="5" formatCode="0.0">
                  <c:v>0</c:v>
                </c:pt>
                <c:pt idx="6" formatCode="0.0">
                  <c:v>0.4</c:v>
                </c:pt>
                <c:pt idx="7" formatCode="0.0">
                  <c:v>0</c:v>
                </c:pt>
                <c:pt idx="8" formatCode="0.0">
                  <c:v>0.3</c:v>
                </c:pt>
                <c:pt idx="9" formatCode="0.0">
                  <c:v>1.9</c:v>
                </c:pt>
                <c:pt idx="10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08F-468B-A418-F546EC487428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どちらかといえば購入しようと思わない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808F-468B-A418-F546EC4874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'10'!$F$9:$F$19</c:f>
              <c:numCache>
                <c:formatCode>General</c:formatCode>
                <c:ptCount val="11"/>
                <c:pt idx="0" formatCode="0.0">
                  <c:v>8.5</c:v>
                </c:pt>
                <c:pt idx="2" formatCode="0.0">
                  <c:v>6.5</c:v>
                </c:pt>
                <c:pt idx="3" formatCode="0.0">
                  <c:v>10.199999999999999</c:v>
                </c:pt>
                <c:pt idx="5" formatCode="0.0">
                  <c:v>4.3</c:v>
                </c:pt>
                <c:pt idx="6" formatCode="0.0">
                  <c:v>5.8</c:v>
                </c:pt>
                <c:pt idx="7" formatCode="0.0">
                  <c:v>5.0999999999999996</c:v>
                </c:pt>
                <c:pt idx="8" formatCode="0.0">
                  <c:v>6.2</c:v>
                </c:pt>
                <c:pt idx="9" formatCode="0.0">
                  <c:v>10.5</c:v>
                </c:pt>
                <c:pt idx="10" formatCode="0.0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08F-468B-A418-F546EC487428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購入しようと思わない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8F-468B-A418-F546EC487428}"/>
              </c:ext>
            </c:extLst>
          </c:dPt>
          <c:dLbls>
            <c:dLbl>
              <c:idx val="5"/>
              <c:layout>
                <c:manualLayout>
                  <c:x val="2.599291028021963E-2"/>
                  <c:y val="-2.764990805137278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08F-468B-A418-F546EC487428}"/>
                </c:ext>
              </c:extLst>
            </c:dLbl>
            <c:dLbl>
              <c:idx val="6"/>
              <c:layout>
                <c:manualLayout>
                  <c:x val="1.9067796610169493E-2"/>
                  <c:y val="-5.586372234196982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08F-468B-A418-F546EC487428}"/>
                </c:ext>
              </c:extLst>
            </c:dLbl>
            <c:dLbl>
              <c:idx val="7"/>
              <c:layout>
                <c:manualLayout>
                  <c:x val="2.1994001006339543E-2"/>
                  <c:y val="-2.7652085380930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08F-468B-A418-F546EC487428}"/>
                </c:ext>
              </c:extLst>
            </c:dLbl>
            <c:dLbl>
              <c:idx val="8"/>
              <c:layout>
                <c:manualLayout>
                  <c:x val="2.3993455643279659E-2"/>
                  <c:y val="-2.764990805137278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08F-468B-A418-F546EC487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'10'!$G$9:$G$19</c:f>
              <c:numCache>
                <c:formatCode>General</c:formatCode>
                <c:ptCount val="11"/>
                <c:pt idx="0" formatCode="0.0">
                  <c:v>4.0999999999999996</c:v>
                </c:pt>
                <c:pt idx="2" formatCode="0.0">
                  <c:v>3.6</c:v>
                </c:pt>
                <c:pt idx="3" formatCode="0.0">
                  <c:v>4.5999999999999996</c:v>
                </c:pt>
                <c:pt idx="5" formatCode="0.0">
                  <c:v>3.3</c:v>
                </c:pt>
                <c:pt idx="6" formatCode="0.0">
                  <c:v>1.2</c:v>
                </c:pt>
                <c:pt idx="7" formatCode="0.0">
                  <c:v>2</c:v>
                </c:pt>
                <c:pt idx="8" formatCode="0.0">
                  <c:v>2.7</c:v>
                </c:pt>
                <c:pt idx="9" formatCode="0.0">
                  <c:v>4.3</c:v>
                </c:pt>
                <c:pt idx="10" formatCode="0.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08F-468B-A418-F546EC4874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3191645535834"/>
          <c:y val="0.89909118902036689"/>
          <c:w val="0.77918023488589339"/>
          <c:h val="0.10090881097963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0.21557</cdr:y>
    </cdr:from>
    <cdr:to>
      <cdr:x>0.19997</cdr:x>
      <cdr:y>0.27788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6196" y="980110"/>
          <a:ext cx="1172504" cy="283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0.40246</cdr:y>
    </cdr:from>
    <cdr:to>
      <cdr:x>0.19997</cdr:x>
      <cdr:y>0.46477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6196" y="1829808"/>
          <a:ext cx="1172504" cy="283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0.10181</cdr:y>
    </cdr:from>
    <cdr:to>
      <cdr:x>0.19915</cdr:x>
      <cdr:y>0.16038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14117" y="485523"/>
          <a:ext cx="1050830" cy="2793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0.18492</cdr:x>
      <cdr:y>0.90828</cdr:y>
    </cdr:from>
    <cdr:to>
      <cdr:x>0.19577</cdr:x>
      <cdr:y>0.92255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169137" y="4090258"/>
          <a:ext cx="68600" cy="64262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0.57499</cdr:x>
      <cdr:y>0.90828</cdr:y>
    </cdr:from>
    <cdr:to>
      <cdr:x>0.58584</cdr:x>
      <cdr:y>0.92255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3635394" y="4090258"/>
          <a:ext cx="68599" cy="64262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0.18492</cdr:x>
      <cdr:y>0.9429</cdr:y>
    </cdr:from>
    <cdr:to>
      <cdr:x>0.19577</cdr:x>
      <cdr:y>0.95717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1169137" y="4246130"/>
          <a:ext cx="68600" cy="64262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0.5745</cdr:x>
      <cdr:y>0.94399</cdr:y>
    </cdr:from>
    <cdr:to>
      <cdr:x>0.58535</cdr:x>
      <cdr:y>0.95826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3632323" y="4251053"/>
          <a:ext cx="68600" cy="64262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0.18492</cdr:x>
      <cdr:y>0.97611</cdr:y>
    </cdr:from>
    <cdr:to>
      <cdr:x>0.19577</cdr:x>
      <cdr:y>0.99038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1169137" y="4395699"/>
          <a:ext cx="68600" cy="64261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0.20127</cdr:x>
      <cdr:y>0.12291</cdr:y>
    </cdr:from>
    <cdr:to>
      <cdr:x>0.85459</cdr:x>
      <cdr:y>0.15535</cdr:y>
    </cdr:to>
    <cdr:sp macro="" textlink="">
      <cdr:nvSpPr>
        <cdr:cNvPr id="10" name="右中かっこ 9">
          <a:extLst xmlns:a="http://schemas.openxmlformats.org/drawingml/2006/main">
            <a:ext uri="{FF2B5EF4-FFF2-40B4-BE49-F238E27FC236}">
              <a16:creationId xmlns:a16="http://schemas.microsoft.com/office/drawing/2014/main" id="{5670D06D-5036-946C-2702-6EF05013460E}"/>
            </a:ext>
          </a:extLst>
        </cdr:cNvPr>
        <cdr:cNvSpPr/>
      </cdr:nvSpPr>
      <cdr:spPr>
        <a:xfrm xmlns:a="http://schemas.openxmlformats.org/drawingml/2006/main" rot="16200000">
          <a:off x="3278752" y="-1435839"/>
          <a:ext cx="149008" cy="414968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0.86595</cdr:x>
      <cdr:y>0.12291</cdr:y>
    </cdr:from>
    <cdr:to>
      <cdr:x>0.95683</cdr:x>
      <cdr:y>0.15535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46E0932A-D3DD-A8CB-ED4F-E4D93B542A14}"/>
            </a:ext>
          </a:extLst>
        </cdr:cNvPr>
        <cdr:cNvSpPr/>
      </cdr:nvSpPr>
      <cdr:spPr>
        <a:xfrm xmlns:a="http://schemas.openxmlformats.org/drawingml/2006/main" rot="16200000">
          <a:off x="5714384" y="350366"/>
          <a:ext cx="149011" cy="57727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0.28814</cdr:x>
      <cdr:y>0.06983</cdr:y>
    </cdr:from>
    <cdr:to>
      <cdr:x>0.56992</cdr:x>
      <cdr:y>0.1257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57C4374-EE5C-AC98-08A6-BDC47FB8A4F9}"/>
            </a:ext>
          </a:extLst>
        </cdr:cNvPr>
        <cdr:cNvSpPr txBox="1"/>
      </cdr:nvSpPr>
      <cdr:spPr>
        <a:xfrm xmlns:a="http://schemas.openxmlformats.org/drawingml/2006/main">
          <a:off x="1727200" y="317500"/>
          <a:ext cx="16891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購入しようと思う（小計）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86.4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0.67736</cdr:x>
      <cdr:y>0.07018</cdr:y>
    </cdr:from>
    <cdr:to>
      <cdr:x>0.99733</cdr:x>
      <cdr:y>0.13336</cdr:y>
    </cdr:to>
    <cdr:sp macro="" textlink="">
      <cdr:nvSpPr>
        <cdr:cNvPr id="1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6709C4F-EDE1-6509-9A2B-A1F272D19EF5}"/>
            </a:ext>
          </a:extLst>
        </cdr:cNvPr>
        <cdr:cNvSpPr txBox="1"/>
      </cdr:nvSpPr>
      <cdr:spPr>
        <a:xfrm xmlns:a="http://schemas.openxmlformats.org/drawingml/2006/main">
          <a:off x="4302413" y="322332"/>
          <a:ext cx="2032364" cy="290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購入しようと思わない（小計）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12.6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8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56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06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87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75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3584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2129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69385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084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034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83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6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5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25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49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032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43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9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FEDAB-C04D-4BA3-A4D7-86C961FC6A7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E22C-6BFE-4F36-83B5-14C94F26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95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FF09B73-F80D-3D4B-B674-EC446CEEB97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7257" y="1104900"/>
          <a:ext cx="6502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9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2022-09-14T08:45:56Z</dcterms:created>
  <dcterms:modified xsi:type="dcterms:W3CDTF">2022-09-14T08:45:56Z</dcterms:modified>
</cp:coreProperties>
</file>