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食品ロス削減に取り組む小売店における欠品に対する意識 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layout>
        <c:manualLayout>
          <c:xMode val="edge"/>
          <c:yMode val="edge"/>
          <c:x val="0.1800847457627118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20032597564648683"/>
          <c:y val="0.14902344609158491"/>
          <c:w val="0.75801832967600358"/>
          <c:h val="0.6900136365635859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'8'!$C$8</c:f>
              <c:strCache>
                <c:ptCount val="1"/>
                <c:pt idx="0">
                  <c:v>仕方ないと思う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79001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04F-440E-BD27-63D13D6344C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'8'!$B$9:$B$19</c:f>
              <c:strCache>
                <c:ptCount val="11"/>
                <c:pt idx="0">
                  <c:v>総数 （486人）</c:v>
                </c:pt>
                <c:pt idx="2">
                  <c:v>男性（212人）</c:v>
                </c:pt>
                <c:pt idx="3">
                  <c:v>女性（274人）</c:v>
                </c:pt>
                <c:pt idx="5">
                  <c:v>18~29歳（45人）</c:v>
                </c:pt>
                <c:pt idx="6">
                  <c:v>30~39歳（40人）</c:v>
                </c:pt>
                <c:pt idx="7">
                  <c:v>40~49歳（86人）</c:v>
                </c:pt>
                <c:pt idx="8">
                  <c:v>50~59歳（60人）</c:v>
                </c:pt>
                <c:pt idx="9">
                  <c:v>60~69歳（93人）</c:v>
                </c:pt>
                <c:pt idx="10">
                  <c:v>70歳以上（162人）</c:v>
                </c:pt>
              </c:strCache>
            </c:strRef>
          </c:cat>
          <c:val>
            <c:numRef>
              <c:f>'8'!$C$9:$C$19</c:f>
              <c:numCache>
                <c:formatCode>General</c:formatCode>
                <c:ptCount val="11"/>
                <c:pt idx="0" formatCode="0.0">
                  <c:v>21.2</c:v>
                </c:pt>
                <c:pt idx="2" formatCode="0.0">
                  <c:v>20.3</c:v>
                </c:pt>
                <c:pt idx="3" formatCode="0.0">
                  <c:v>21.9</c:v>
                </c:pt>
                <c:pt idx="5" formatCode="0.0">
                  <c:v>22.2</c:v>
                </c:pt>
                <c:pt idx="6" formatCode="0.0">
                  <c:v>32.5</c:v>
                </c:pt>
                <c:pt idx="7" formatCode="0.0">
                  <c:v>24.4</c:v>
                </c:pt>
                <c:pt idx="8" formatCode="0.0">
                  <c:v>28.3</c:v>
                </c:pt>
                <c:pt idx="9" formatCode="0.0">
                  <c:v>26.9</c:v>
                </c:pt>
                <c:pt idx="10" formatCode="0.0">
                  <c:v>10.5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04F-440E-BD27-63D13D6344C2}"/>
            </c:ext>
          </c:extLst>
        </c:ser>
        <c:ser>
          <c:idx val="1"/>
          <c:order val="1"/>
          <c:tx>
            <c:strRef>
              <c:f>'8'!$D$8</c:f>
              <c:strCache>
                <c:ptCount val="1"/>
                <c:pt idx="0">
                  <c:v>どちらかといえば仕方ないと思う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AF1D3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A04F-440E-BD27-63D13D6344C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'8'!$B$9:$B$19</c:f>
              <c:strCache>
                <c:ptCount val="11"/>
                <c:pt idx="0">
                  <c:v>総数 （486人）</c:v>
                </c:pt>
                <c:pt idx="2">
                  <c:v>男性（212人）</c:v>
                </c:pt>
                <c:pt idx="3">
                  <c:v>女性（274人）</c:v>
                </c:pt>
                <c:pt idx="5">
                  <c:v>18~29歳（45人）</c:v>
                </c:pt>
                <c:pt idx="6">
                  <c:v>30~39歳（40人）</c:v>
                </c:pt>
                <c:pt idx="7">
                  <c:v>40~49歳（86人）</c:v>
                </c:pt>
                <c:pt idx="8">
                  <c:v>50~59歳（60人）</c:v>
                </c:pt>
                <c:pt idx="9">
                  <c:v>60~69歳（93人）</c:v>
                </c:pt>
                <c:pt idx="10">
                  <c:v>70歳以上（162人）</c:v>
                </c:pt>
              </c:strCache>
            </c:strRef>
          </c:cat>
          <c:val>
            <c:numRef>
              <c:f>'8'!$D$9:$D$19</c:f>
              <c:numCache>
                <c:formatCode>General</c:formatCode>
                <c:ptCount val="11"/>
                <c:pt idx="0" formatCode="0.0">
                  <c:v>35.799999999999997</c:v>
                </c:pt>
                <c:pt idx="2" formatCode="0.0">
                  <c:v>33.5</c:v>
                </c:pt>
                <c:pt idx="3" formatCode="0.0">
                  <c:v>37.6</c:v>
                </c:pt>
                <c:pt idx="5" formatCode="0.0">
                  <c:v>46.7</c:v>
                </c:pt>
                <c:pt idx="6" formatCode="0.0">
                  <c:v>40</c:v>
                </c:pt>
                <c:pt idx="7" formatCode="0.0">
                  <c:v>40.700000000000003</c:v>
                </c:pt>
                <c:pt idx="8" formatCode="0.0">
                  <c:v>36.700000000000003</c:v>
                </c:pt>
                <c:pt idx="9" formatCode="0.0">
                  <c:v>31.2</c:v>
                </c:pt>
                <c:pt idx="10" formatCode="0.0">
                  <c:v>31.5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04F-440E-BD27-63D13D6344C2}"/>
            </c:ext>
          </c:extLst>
        </c:ser>
        <c:ser>
          <c:idx val="2"/>
          <c:order val="2"/>
          <c:tx>
            <c:strRef>
              <c:f>'8'!$E$8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E7556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A04F-440E-BD27-63D13D6344C2}"/>
              </c:ext>
            </c:extLst>
          </c:dPt>
          <c:dLbls>
            <c:dLbl>
              <c:idx val="0"/>
              <c:layout>
                <c:manualLayout>
                  <c:x val="0"/>
                  <c:y val="-3.20675709859412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04F-440E-BD27-63D13D6344C2}"/>
                </c:ext>
              </c:extLst>
            </c:dLbl>
            <c:dLbl>
              <c:idx val="2"/>
              <c:layout>
                <c:manualLayout>
                  <c:x val="0"/>
                  <c:y val="-3.20675709859412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04F-440E-BD27-63D13D6344C2}"/>
                </c:ext>
              </c:extLst>
            </c:dLbl>
            <c:dLbl>
              <c:idx val="3"/>
              <c:layout>
                <c:manualLayout>
                  <c:x val="0"/>
                  <c:y val="-3.49828047119358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04F-440E-BD27-63D13D6344C2}"/>
                </c:ext>
              </c:extLst>
            </c:dLbl>
            <c:dLbl>
              <c:idx val="5"/>
              <c:layout>
                <c:manualLayout>
                  <c:x val="0"/>
                  <c:y val="-3.20675709859412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04F-440E-BD27-63D13D6344C2}"/>
                </c:ext>
              </c:extLst>
            </c:dLbl>
            <c:dLbl>
              <c:idx val="6"/>
              <c:layout>
                <c:manualLayout>
                  <c:x val="0"/>
                  <c:y val="-3.20675709859412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04F-440E-BD27-63D13D6344C2}"/>
                </c:ext>
              </c:extLst>
            </c:dLbl>
            <c:dLbl>
              <c:idx val="7"/>
              <c:layout>
                <c:manualLayout>
                  <c:x val="-1.6102057818618745E-16"/>
                  <c:y val="-2.91523372599464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04F-440E-BD27-63D13D6344C2}"/>
                </c:ext>
              </c:extLst>
            </c:dLbl>
            <c:dLbl>
              <c:idx val="8"/>
              <c:layout>
                <c:manualLayout>
                  <c:x val="0"/>
                  <c:y val="-3.20675709859411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04F-440E-BD27-63D13D6344C2}"/>
                </c:ext>
              </c:extLst>
            </c:dLbl>
            <c:dLbl>
              <c:idx val="9"/>
              <c:layout>
                <c:manualLayout>
                  <c:x val="0"/>
                  <c:y val="-2.6237103533951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04F-440E-BD27-63D13D6344C2}"/>
                </c:ext>
              </c:extLst>
            </c:dLbl>
            <c:dLbl>
              <c:idx val="10"/>
              <c:layout>
                <c:manualLayout>
                  <c:x val="0"/>
                  <c:y val="-3.4982804711935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04F-440E-BD27-63D13D6344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'8'!$B$9:$B$19</c:f>
              <c:strCache>
                <c:ptCount val="11"/>
                <c:pt idx="0">
                  <c:v>総数 （486人）</c:v>
                </c:pt>
                <c:pt idx="2">
                  <c:v>男性（212人）</c:v>
                </c:pt>
                <c:pt idx="3">
                  <c:v>女性（274人）</c:v>
                </c:pt>
                <c:pt idx="5">
                  <c:v>18~29歳（45人）</c:v>
                </c:pt>
                <c:pt idx="6">
                  <c:v>30~39歳（40人）</c:v>
                </c:pt>
                <c:pt idx="7">
                  <c:v>40~49歳（86人）</c:v>
                </c:pt>
                <c:pt idx="8">
                  <c:v>50~59歳（60人）</c:v>
                </c:pt>
                <c:pt idx="9">
                  <c:v>60~69歳（93人）</c:v>
                </c:pt>
                <c:pt idx="10">
                  <c:v>70歳以上（162人）</c:v>
                </c:pt>
              </c:strCache>
            </c:strRef>
          </c:cat>
          <c:val>
            <c:numRef>
              <c:f>'8'!$E$9:$E$19</c:f>
              <c:numCache>
                <c:formatCode>General</c:formatCode>
                <c:ptCount val="11"/>
                <c:pt idx="0" formatCode="0.0">
                  <c:v>0.8</c:v>
                </c:pt>
                <c:pt idx="2" formatCode="0.0">
                  <c:v>0</c:v>
                </c:pt>
                <c:pt idx="3" formatCode="0.0">
                  <c:v>1.5</c:v>
                </c:pt>
                <c:pt idx="5" formatCode="0.0">
                  <c:v>2.2000000000000002</c:v>
                </c:pt>
                <c:pt idx="6" formatCode="0.0">
                  <c:v>0</c:v>
                </c:pt>
                <c:pt idx="7" formatCode="0.0">
                  <c:v>0</c:v>
                </c:pt>
                <c:pt idx="8" formatCode="0.0">
                  <c:v>0</c:v>
                </c:pt>
                <c:pt idx="9" formatCode="0.0">
                  <c:v>0</c:v>
                </c:pt>
                <c:pt idx="10" formatCode="0.0">
                  <c:v>1.9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A04F-440E-BD27-63D13D6344C2}"/>
            </c:ext>
          </c:extLst>
        </c:ser>
        <c:ser>
          <c:idx val="3"/>
          <c:order val="3"/>
          <c:tx>
            <c:strRef>
              <c:f>'8'!$F$8</c:f>
              <c:strCache>
                <c:ptCount val="1"/>
                <c:pt idx="0">
                  <c:v>どちらかといえば不満に思う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DB381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A04F-440E-BD27-63D13D6344C2}"/>
              </c:ext>
            </c:extLst>
          </c:dPt>
          <c:dLbls>
            <c:dLbl>
              <c:idx val="0"/>
              <c:layout>
                <c:manualLayout>
                  <c:x val="2.195760522404278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A04F-440E-BD27-63D13D6344C2}"/>
                </c:ext>
              </c:extLst>
            </c:dLbl>
            <c:dLbl>
              <c:idx val="2"/>
              <c:layout>
                <c:manualLayout>
                  <c:x val="2.1957605224042782E-2"/>
                  <c:y val="5.3445334238173592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A04F-440E-BD27-63D13D6344C2}"/>
                </c:ext>
              </c:extLst>
            </c:dLbl>
            <c:dLbl>
              <c:idx val="3"/>
              <c:layout>
                <c:manualLayout>
                  <c:x val="2.4153365746446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04F-440E-BD27-63D13D6344C2}"/>
                </c:ext>
              </c:extLst>
            </c:dLbl>
            <c:dLbl>
              <c:idx val="5"/>
              <c:layout>
                <c:manualLayout>
                  <c:x val="1.976184470163834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A04F-440E-BD27-63D13D6344C2}"/>
                </c:ext>
              </c:extLst>
            </c:dLbl>
            <c:dLbl>
              <c:idx val="6"/>
              <c:layout>
                <c:manualLayout>
                  <c:x val="1.756608417923422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A04F-440E-BD27-63D13D6344C2}"/>
                </c:ext>
              </c:extLst>
            </c:dLbl>
            <c:dLbl>
              <c:idx val="7"/>
              <c:layout>
                <c:manualLayout>
                  <c:x val="1.9761844701638342E-2"/>
                  <c:y val="1.0689066847634718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A04F-440E-BD27-63D13D6344C2}"/>
                </c:ext>
              </c:extLst>
            </c:dLbl>
            <c:dLbl>
              <c:idx val="8"/>
              <c:layout>
                <c:manualLayout>
                  <c:x val="2.1957605224042782E-2"/>
                  <c:y val="2.2954596267674465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A04F-440E-BD27-63D13D6344C2}"/>
                </c:ext>
              </c:extLst>
            </c:dLbl>
            <c:dLbl>
              <c:idx val="9"/>
              <c:layout>
                <c:manualLayout>
                  <c:x val="2.41533657464470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A04F-440E-BD27-63D13D6344C2}"/>
                </c:ext>
              </c:extLst>
            </c:dLbl>
            <c:dLbl>
              <c:idx val="10"/>
              <c:layout>
                <c:manualLayout>
                  <c:x val="2.8544886791255619E-2"/>
                  <c:y val="1.0689066847634718E-1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A04F-440E-BD27-63D13D6344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'8'!$B$9:$B$19</c:f>
              <c:strCache>
                <c:ptCount val="11"/>
                <c:pt idx="0">
                  <c:v>総数 （486人）</c:v>
                </c:pt>
                <c:pt idx="2">
                  <c:v>男性（212人）</c:v>
                </c:pt>
                <c:pt idx="3">
                  <c:v>女性（274人）</c:v>
                </c:pt>
                <c:pt idx="5">
                  <c:v>18~29歳（45人）</c:v>
                </c:pt>
                <c:pt idx="6">
                  <c:v>30~39歳（40人）</c:v>
                </c:pt>
                <c:pt idx="7">
                  <c:v>40~49歳（86人）</c:v>
                </c:pt>
                <c:pt idx="8">
                  <c:v>50~59歳（60人）</c:v>
                </c:pt>
                <c:pt idx="9">
                  <c:v>60~69歳（93人）</c:v>
                </c:pt>
                <c:pt idx="10">
                  <c:v>70歳以上（162人）</c:v>
                </c:pt>
              </c:strCache>
            </c:strRef>
          </c:cat>
          <c:val>
            <c:numRef>
              <c:f>'8'!$F$9:$F$19</c:f>
              <c:numCache>
                <c:formatCode>General</c:formatCode>
                <c:ptCount val="11"/>
                <c:pt idx="0" formatCode="0.0">
                  <c:v>29.8</c:v>
                </c:pt>
                <c:pt idx="2" formatCode="0.0">
                  <c:v>32.1</c:v>
                </c:pt>
                <c:pt idx="3" formatCode="0.0">
                  <c:v>28.1</c:v>
                </c:pt>
                <c:pt idx="5" formatCode="0.0">
                  <c:v>20</c:v>
                </c:pt>
                <c:pt idx="6" formatCode="0.0">
                  <c:v>27.5</c:v>
                </c:pt>
                <c:pt idx="7" formatCode="0.0">
                  <c:v>23.3</c:v>
                </c:pt>
                <c:pt idx="8" formatCode="0.0">
                  <c:v>30</c:v>
                </c:pt>
                <c:pt idx="9" formatCode="0.0">
                  <c:v>26.9</c:v>
                </c:pt>
                <c:pt idx="10" formatCode="0.0">
                  <c:v>38.299999999999997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B-A04F-440E-BD27-63D13D6344C2}"/>
            </c:ext>
          </c:extLst>
        </c:ser>
        <c:ser>
          <c:idx val="4"/>
          <c:order val="4"/>
          <c:tx>
            <c:strRef>
              <c:f>'8'!$G$8</c:f>
              <c:strCache>
                <c:ptCount val="1"/>
                <c:pt idx="0">
                  <c:v>不満に思う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FF978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A04F-440E-BD27-63D13D6344C2}"/>
              </c:ext>
            </c:extLst>
          </c:dPt>
          <c:dLbls>
            <c:dLbl>
              <c:idx val="6"/>
              <c:layout>
                <c:manualLayout>
                  <c:x val="1.9067796610169493E-2"/>
                  <c:y val="-5.5863722341969822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E-A04F-440E-BD27-63D13D6344C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'8'!$B$9:$B$19</c:f>
              <c:strCache>
                <c:ptCount val="11"/>
                <c:pt idx="0">
                  <c:v>総数 （486人）</c:v>
                </c:pt>
                <c:pt idx="2">
                  <c:v>男性（212人）</c:v>
                </c:pt>
                <c:pt idx="3">
                  <c:v>女性（274人）</c:v>
                </c:pt>
                <c:pt idx="5">
                  <c:v>18~29歳（45人）</c:v>
                </c:pt>
                <c:pt idx="6">
                  <c:v>30~39歳（40人）</c:v>
                </c:pt>
                <c:pt idx="7">
                  <c:v>40~49歳（86人）</c:v>
                </c:pt>
                <c:pt idx="8">
                  <c:v>50~59歳（60人）</c:v>
                </c:pt>
                <c:pt idx="9">
                  <c:v>60~69歳（93人）</c:v>
                </c:pt>
                <c:pt idx="10">
                  <c:v>70歳以上（162人）</c:v>
                </c:pt>
              </c:strCache>
            </c:strRef>
          </c:cat>
          <c:val>
            <c:numRef>
              <c:f>'8'!$G$9:$G$19</c:f>
              <c:numCache>
                <c:formatCode>General</c:formatCode>
                <c:ptCount val="11"/>
                <c:pt idx="0" formatCode="0.0">
                  <c:v>12.3</c:v>
                </c:pt>
                <c:pt idx="2" formatCode="0.0">
                  <c:v>14.2</c:v>
                </c:pt>
                <c:pt idx="3" formatCode="0.0">
                  <c:v>10.9</c:v>
                </c:pt>
                <c:pt idx="5" formatCode="0.0">
                  <c:v>8.9</c:v>
                </c:pt>
                <c:pt idx="6" formatCode="0.0">
                  <c:v>0</c:v>
                </c:pt>
                <c:pt idx="7" formatCode="0.0">
                  <c:v>11.6</c:v>
                </c:pt>
                <c:pt idx="8" formatCode="0.0">
                  <c:v>5</c:v>
                </c:pt>
                <c:pt idx="9" formatCode="0.0">
                  <c:v>15.1</c:v>
                </c:pt>
                <c:pt idx="10" formatCode="0.0">
                  <c:v>17.899999999999999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F-A04F-440E-BD27-63D13D6344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363382544"/>
        <c:axId val="363384192"/>
      </c:barChart>
      <c:catAx>
        <c:axId val="36338254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63384192"/>
        <c:crosses val="autoZero"/>
        <c:auto val="1"/>
        <c:lblAlgn val="ctr"/>
        <c:lblOffset val="100"/>
        <c:noMultiLvlLbl val="0"/>
      </c:catAx>
      <c:valAx>
        <c:axId val="363384192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633825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973191645535834"/>
          <c:y val="0.89909118902036689"/>
          <c:w val="0.77918023488589339"/>
          <c:h val="0.1009088109796331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0.00437</cdr:x>
      <cdr:y>0.21557</cdr:y>
    </cdr:from>
    <cdr:to>
      <cdr:x>0.19997</cdr:x>
      <cdr:y>0.27788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7DDD0B2B-4C84-CF2B-6813-D528F0154B18}"/>
            </a:ext>
          </a:extLst>
        </cdr:cNvPr>
        <cdr:cNvSpPr txBox="1"/>
      </cdr:nvSpPr>
      <cdr:spPr>
        <a:xfrm xmlns:a="http://schemas.openxmlformats.org/drawingml/2006/main">
          <a:off x="26196" y="980110"/>
          <a:ext cx="1172504" cy="2832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性　］</a:t>
          </a:r>
        </a:p>
      </cdr:txBody>
    </cdr:sp>
  </cdr:relSizeAnchor>
  <cdr:relSizeAnchor xmlns:cdr="http://schemas.openxmlformats.org/drawingml/2006/chartDrawing">
    <cdr:from>
      <cdr:x>0.00437</cdr:x>
      <cdr:y>0.40246</cdr:y>
    </cdr:from>
    <cdr:to>
      <cdr:x>0.19997</cdr:x>
      <cdr:y>0.46477</cdr:y>
    </cdr:to>
    <cdr:sp macro="" textlink="">
      <cdr:nvSpPr>
        <cdr:cNvPr id="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A6E442B9-8B09-EC93-4FAC-FD7BA24D5717}"/>
            </a:ext>
          </a:extLst>
        </cdr:cNvPr>
        <cdr:cNvSpPr txBox="1"/>
      </cdr:nvSpPr>
      <cdr:spPr>
        <a:xfrm xmlns:a="http://schemas.openxmlformats.org/drawingml/2006/main">
          <a:off x="26196" y="1829808"/>
          <a:ext cx="1172504" cy="2832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［　年齢　］</a:t>
          </a:r>
        </a:p>
      </cdr:txBody>
    </cdr:sp>
  </cdr:relSizeAnchor>
  <cdr:relSizeAnchor xmlns:cdr="http://schemas.openxmlformats.org/drawingml/2006/chartDrawing">
    <cdr:from>
      <cdr:x>0.03371</cdr:x>
      <cdr:y>0.08668</cdr:y>
    </cdr:from>
    <cdr:to>
      <cdr:x>0.19915</cdr:x>
      <cdr:y>0.14525</cdr:y>
    </cdr:to>
    <cdr:sp macro="" textlink="">
      <cdr:nvSpPr>
        <cdr:cNvPr id="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5CF4E8FE-2FAB-E248-5861-0A60B85A3B0D}"/>
            </a:ext>
          </a:extLst>
        </cdr:cNvPr>
        <cdr:cNvSpPr txBox="1"/>
      </cdr:nvSpPr>
      <cdr:spPr>
        <a:xfrm xmlns:a="http://schemas.openxmlformats.org/drawingml/2006/main">
          <a:off x="202071" y="394113"/>
          <a:ext cx="991729" cy="2662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（該当者数）</a:t>
          </a:r>
        </a:p>
      </cdr:txBody>
    </cdr:sp>
  </cdr:relSizeAnchor>
  <cdr:relSizeAnchor xmlns:cdr="http://schemas.openxmlformats.org/drawingml/2006/chartDrawing">
    <cdr:from>
      <cdr:x>0.20438</cdr:x>
      <cdr:y>0.91047</cdr:y>
    </cdr:from>
    <cdr:to>
      <cdr:x>0.21523</cdr:x>
      <cdr:y>0.92474</cdr:y>
    </cdr:to>
    <cdr:sp macro="" textlink="">
      <cdr:nvSpPr>
        <cdr:cNvPr id="5" name="正方形/長方形 4">
          <a:extLst xmlns:a="http://schemas.openxmlformats.org/drawingml/2006/main">
            <a:ext uri="{FF2B5EF4-FFF2-40B4-BE49-F238E27FC236}">
              <a16:creationId xmlns:a16="http://schemas.microsoft.com/office/drawing/2014/main" id="{4D1B45F4-9A50-9658-36AD-EFE61AA61741}"/>
            </a:ext>
          </a:extLst>
        </cdr:cNvPr>
        <cdr:cNvSpPr/>
      </cdr:nvSpPr>
      <cdr:spPr>
        <a:xfrm xmlns:a="http://schemas.openxmlformats.org/drawingml/2006/main">
          <a:off x="1225127" y="4139545"/>
          <a:ext cx="65040" cy="64880"/>
        </a:xfrm>
        <a:prstGeom xmlns:a="http://schemas.openxmlformats.org/drawingml/2006/main" prst="rect">
          <a:avLst/>
        </a:prstGeom>
        <a:solidFill xmlns:a="http://schemas.openxmlformats.org/drawingml/2006/main">
          <a:srgbClr val="79001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0.59134</cdr:x>
      <cdr:y>0.91047</cdr:y>
    </cdr:from>
    <cdr:to>
      <cdr:x>0.60219</cdr:x>
      <cdr:y>0.92474</cdr:y>
    </cdr:to>
    <cdr:sp macro="" textlink="">
      <cdr:nvSpPr>
        <cdr:cNvPr id="6" name="正方形/長方形 5">
          <a:extLst xmlns:a="http://schemas.openxmlformats.org/drawingml/2006/main">
            <a:ext uri="{FF2B5EF4-FFF2-40B4-BE49-F238E27FC236}">
              <a16:creationId xmlns:a16="http://schemas.microsoft.com/office/drawing/2014/main" id="{5182D7CE-A805-CE6A-9A59-82040E9E9EED}"/>
            </a:ext>
          </a:extLst>
        </cdr:cNvPr>
        <cdr:cNvSpPr/>
      </cdr:nvSpPr>
      <cdr:spPr>
        <a:xfrm xmlns:a="http://schemas.openxmlformats.org/drawingml/2006/main">
          <a:off x="3544709" y="4139545"/>
          <a:ext cx="65039" cy="64880"/>
        </a:xfrm>
        <a:prstGeom xmlns:a="http://schemas.openxmlformats.org/drawingml/2006/main" prst="rect">
          <a:avLst/>
        </a:prstGeom>
        <a:solidFill xmlns:a="http://schemas.openxmlformats.org/drawingml/2006/main">
          <a:srgbClr val="AF1D36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0.20438</cdr:x>
      <cdr:y>0.94399</cdr:y>
    </cdr:from>
    <cdr:to>
      <cdr:x>0.21523</cdr:x>
      <cdr:y>0.95826</cdr:y>
    </cdr:to>
    <cdr:sp macro="" textlink="">
      <cdr:nvSpPr>
        <cdr:cNvPr id="7" name="正方形/長方形 6">
          <a:extLst xmlns:a="http://schemas.openxmlformats.org/drawingml/2006/main">
            <a:ext uri="{FF2B5EF4-FFF2-40B4-BE49-F238E27FC236}">
              <a16:creationId xmlns:a16="http://schemas.microsoft.com/office/drawing/2014/main" id="{EC985499-DA7B-6C30-B4A1-35A88799AB96}"/>
            </a:ext>
          </a:extLst>
        </cdr:cNvPr>
        <cdr:cNvSpPr/>
      </cdr:nvSpPr>
      <cdr:spPr>
        <a:xfrm xmlns:a="http://schemas.openxmlformats.org/drawingml/2006/main">
          <a:off x="1225120" y="4291945"/>
          <a:ext cx="65039" cy="64880"/>
        </a:xfrm>
        <a:prstGeom xmlns:a="http://schemas.openxmlformats.org/drawingml/2006/main" prst="rect">
          <a:avLst/>
        </a:prstGeom>
        <a:solidFill xmlns:a="http://schemas.openxmlformats.org/drawingml/2006/main">
          <a:srgbClr val="E7556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0.59319</cdr:x>
      <cdr:y>0.94399</cdr:y>
    </cdr:from>
    <cdr:to>
      <cdr:x>0.60404</cdr:x>
      <cdr:y>0.95826</cdr:y>
    </cdr:to>
    <cdr:sp macro="" textlink="">
      <cdr:nvSpPr>
        <cdr:cNvPr id="8" name="正方形/長方形 7">
          <a:extLst xmlns:a="http://schemas.openxmlformats.org/drawingml/2006/main">
            <a:ext uri="{FF2B5EF4-FFF2-40B4-BE49-F238E27FC236}">
              <a16:creationId xmlns:a16="http://schemas.microsoft.com/office/drawing/2014/main" id="{4F1478E8-61C8-0A3C-0C52-9C30362A0E2E}"/>
            </a:ext>
          </a:extLst>
        </cdr:cNvPr>
        <cdr:cNvSpPr/>
      </cdr:nvSpPr>
      <cdr:spPr>
        <a:xfrm xmlns:a="http://schemas.openxmlformats.org/drawingml/2006/main">
          <a:off x="3555797" y="4291945"/>
          <a:ext cx="65039" cy="64880"/>
        </a:xfrm>
        <a:prstGeom xmlns:a="http://schemas.openxmlformats.org/drawingml/2006/main" prst="rect">
          <a:avLst/>
        </a:prstGeom>
        <a:solidFill xmlns:a="http://schemas.openxmlformats.org/drawingml/2006/main">
          <a:srgbClr val="DB3814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0.20438</cdr:x>
      <cdr:y>0.97611</cdr:y>
    </cdr:from>
    <cdr:to>
      <cdr:x>0.21523</cdr:x>
      <cdr:y>0.99038</cdr:y>
    </cdr:to>
    <cdr:sp macro="" textlink="">
      <cdr:nvSpPr>
        <cdr:cNvPr id="9" name="正方形/長方形 8">
          <a:extLst xmlns:a="http://schemas.openxmlformats.org/drawingml/2006/main">
            <a:ext uri="{FF2B5EF4-FFF2-40B4-BE49-F238E27FC236}">
              <a16:creationId xmlns:a16="http://schemas.microsoft.com/office/drawing/2014/main" id="{46A569A8-F66F-AB99-1F5E-2587E40F147E}"/>
            </a:ext>
          </a:extLst>
        </cdr:cNvPr>
        <cdr:cNvSpPr/>
      </cdr:nvSpPr>
      <cdr:spPr>
        <a:xfrm xmlns:a="http://schemas.openxmlformats.org/drawingml/2006/main">
          <a:off x="1225120" y="4437995"/>
          <a:ext cx="65039" cy="64880"/>
        </a:xfrm>
        <a:prstGeom xmlns:a="http://schemas.openxmlformats.org/drawingml/2006/main" prst="rect">
          <a:avLst/>
        </a:prstGeom>
        <a:solidFill xmlns:a="http://schemas.openxmlformats.org/drawingml/2006/main">
          <a:srgbClr val="FF9780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0.20127</cdr:x>
      <cdr:y>0.12291</cdr:y>
    </cdr:from>
    <cdr:to>
      <cdr:x>0.62924</cdr:x>
      <cdr:y>0.15642</cdr:y>
    </cdr:to>
    <cdr:sp macro="" textlink="">
      <cdr:nvSpPr>
        <cdr:cNvPr id="10" name="右中かっこ 9">
          <a:extLst xmlns:a="http://schemas.openxmlformats.org/drawingml/2006/main">
            <a:ext uri="{FF2B5EF4-FFF2-40B4-BE49-F238E27FC236}">
              <a16:creationId xmlns:a16="http://schemas.microsoft.com/office/drawing/2014/main" id="{5670D06D-5036-946C-2702-6EF05013460E}"/>
            </a:ext>
          </a:extLst>
        </cdr:cNvPr>
        <cdr:cNvSpPr/>
      </cdr:nvSpPr>
      <cdr:spPr>
        <a:xfrm xmlns:a="http://schemas.openxmlformats.org/drawingml/2006/main" rot="16200000">
          <a:off x="2413000" y="-647700"/>
          <a:ext cx="152400" cy="2565400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>
              <a:lumMod val="75000"/>
              <a:lumOff val="2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0.64195</cdr:x>
      <cdr:y>0.12291</cdr:y>
    </cdr:from>
    <cdr:to>
      <cdr:x>0.95551</cdr:x>
      <cdr:y>0.15642</cdr:y>
    </cdr:to>
    <cdr:sp macro="" textlink="">
      <cdr:nvSpPr>
        <cdr:cNvPr id="11" name="右中かっこ 10">
          <a:extLst xmlns:a="http://schemas.openxmlformats.org/drawingml/2006/main">
            <a:ext uri="{FF2B5EF4-FFF2-40B4-BE49-F238E27FC236}">
              <a16:creationId xmlns:a16="http://schemas.microsoft.com/office/drawing/2014/main" id="{46E0932A-D3DD-A8CB-ED4F-E4D93B542A14}"/>
            </a:ext>
          </a:extLst>
        </cdr:cNvPr>
        <cdr:cNvSpPr/>
      </cdr:nvSpPr>
      <cdr:spPr>
        <a:xfrm xmlns:a="http://schemas.openxmlformats.org/drawingml/2006/main" rot="16200000">
          <a:off x="4711700" y="-304800"/>
          <a:ext cx="152400" cy="1879600"/>
        </a:xfrm>
        <a:prstGeom xmlns:a="http://schemas.openxmlformats.org/drawingml/2006/main" prst="rightBrace">
          <a:avLst/>
        </a:prstGeom>
        <a:ln xmlns:a="http://schemas.openxmlformats.org/drawingml/2006/main">
          <a:solidFill>
            <a:schemeClr val="tx1">
              <a:lumMod val="75000"/>
              <a:lumOff val="25000"/>
            </a:schemeClr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ja-JP"/>
        </a:p>
      </cdr:txBody>
    </cdr:sp>
  </cdr:relSizeAnchor>
  <cdr:relSizeAnchor xmlns:cdr="http://schemas.openxmlformats.org/drawingml/2006/chartDrawing">
    <cdr:from>
      <cdr:x>0.28814</cdr:x>
      <cdr:y>0.06983</cdr:y>
    </cdr:from>
    <cdr:to>
      <cdr:x>0.56992</cdr:x>
      <cdr:y>0.1257</cdr:y>
    </cdr:to>
    <cdr:sp macro="" textlink="">
      <cdr:nvSpPr>
        <cdr:cNvPr id="1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057C4374-EE5C-AC98-08A6-BDC47FB8A4F9}"/>
            </a:ext>
          </a:extLst>
        </cdr:cNvPr>
        <cdr:cNvSpPr txBox="1"/>
      </cdr:nvSpPr>
      <cdr:spPr>
        <a:xfrm xmlns:a="http://schemas.openxmlformats.org/drawingml/2006/main">
          <a:off x="1727200" y="317500"/>
          <a:ext cx="16891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仕方ないと思う（小計）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57.0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0.66102</cdr:x>
      <cdr:y>0.06704</cdr:y>
    </cdr:from>
    <cdr:to>
      <cdr:x>0.9428</cdr:x>
      <cdr:y>0.12291</cdr:y>
    </cdr:to>
    <cdr:sp macro="" textlink="">
      <cdr:nvSpPr>
        <cdr:cNvPr id="14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26709C4F-EDE1-6509-9A2B-A1F272D19EF5}"/>
            </a:ext>
          </a:extLst>
        </cdr:cNvPr>
        <cdr:cNvSpPr txBox="1"/>
      </cdr:nvSpPr>
      <cdr:spPr>
        <a:xfrm xmlns:a="http://schemas.openxmlformats.org/drawingml/2006/main">
          <a:off x="3962400" y="304800"/>
          <a:ext cx="1689100" cy="254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ja-JP" altLang="en-US" sz="900">
              <a:solidFill>
                <a:schemeClr val="tx1">
                  <a:lumMod val="65000"/>
                  <a:lumOff val="35000"/>
                </a:schemeClr>
              </a:solidFill>
            </a:rPr>
            <a:t>不満に思う（小計）</a:t>
          </a:r>
          <a:r>
            <a:rPr lang="en-US" altLang="ja-JP" sz="900">
              <a:solidFill>
                <a:schemeClr val="tx1">
                  <a:lumMod val="65000"/>
                  <a:lumOff val="35000"/>
                </a:schemeClr>
              </a:solidFill>
            </a:rPr>
            <a:t>42.2</a:t>
          </a:r>
          <a:endParaRPr lang="ja-JP" altLang="en-US" sz="900">
            <a:solidFill>
              <a:schemeClr val="tx1">
                <a:lumMod val="65000"/>
                <a:lumOff val="35000"/>
              </a:schemeClr>
            </a:solidFill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2F0E2-110D-4034-94A4-C017755A15E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22AA0-155C-455C-9979-3EC48F6F6B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2294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2F0E2-110D-4034-94A4-C017755A15E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22AA0-155C-455C-9979-3EC48F6F6B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7402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2F0E2-110D-4034-94A4-C017755A15E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22AA0-155C-455C-9979-3EC48F6F6B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72324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11173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897202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053686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2516241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534414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2744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41972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2F0E2-110D-4034-94A4-C017755A15E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22AA0-155C-455C-9979-3EC48F6F6B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602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2F0E2-110D-4034-94A4-C017755A15E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22AA0-155C-455C-9979-3EC48F6F6B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8334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2F0E2-110D-4034-94A4-C017755A15E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22AA0-155C-455C-9979-3EC48F6F6B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4190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2F0E2-110D-4034-94A4-C017755A15E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22AA0-155C-455C-9979-3EC48F6F6B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12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2F0E2-110D-4034-94A4-C017755A15E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22AA0-155C-455C-9979-3EC48F6F6B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4430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2F0E2-110D-4034-94A4-C017755A15E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22AA0-155C-455C-9979-3EC48F6F6B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3439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2F0E2-110D-4034-94A4-C017755A15E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22AA0-155C-455C-9979-3EC48F6F6B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9261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2F0E2-110D-4034-94A4-C017755A15E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22AA0-155C-455C-9979-3EC48F6F6B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619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2F0E2-110D-4034-94A4-C017755A15EC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22AA0-155C-455C-9979-3EC48F6F6BB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036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721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311AECEE-01F7-AC43-B443-F28626128BF2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270907" y="1045935"/>
          <a:ext cx="6311900" cy="5143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1443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</Words>
  <Application>Microsoft Office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2022-09-14T08:45:58Z</dcterms:created>
  <dcterms:modified xsi:type="dcterms:W3CDTF">2022-09-14T08:45:58Z</dcterms:modified>
</cp:coreProperties>
</file>