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食品ロス削減に取り組む小売店における欠品に対する意識 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180084745762711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0032597564648683"/>
          <c:y val="0.14902344609158491"/>
          <c:w val="0.75801832967600358"/>
          <c:h val="0.690013636563585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'8'!$C$8</c:f>
              <c:strCache>
                <c:ptCount val="1"/>
                <c:pt idx="0">
                  <c:v>仕方ないと思う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04F-440E-BD27-63D13D6344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 （486人）</c:v>
                </c:pt>
                <c:pt idx="2">
                  <c:v>男性（212人）</c:v>
                </c:pt>
                <c:pt idx="3">
                  <c:v>女性（274人）</c:v>
                </c:pt>
                <c:pt idx="5">
                  <c:v>18~29歳（45人）</c:v>
                </c:pt>
                <c:pt idx="6">
                  <c:v>30~39歳（40人）</c:v>
                </c:pt>
                <c:pt idx="7">
                  <c:v>40~49歳（86人）</c:v>
                </c:pt>
                <c:pt idx="8">
                  <c:v>50~59歳（60人）</c:v>
                </c:pt>
                <c:pt idx="9">
                  <c:v>60~69歳（93人）</c:v>
                </c:pt>
                <c:pt idx="10">
                  <c:v>70歳以上（162人）</c:v>
                </c:pt>
              </c:strCache>
            </c:strRef>
          </c:cat>
          <c:val>
            <c:numRef>
              <c:f>'8'!$C$9:$C$19</c:f>
              <c:numCache>
                <c:formatCode>General</c:formatCode>
                <c:ptCount val="11"/>
                <c:pt idx="0" formatCode="0.0">
                  <c:v>21.2</c:v>
                </c:pt>
                <c:pt idx="2" formatCode="0.0">
                  <c:v>20.3</c:v>
                </c:pt>
                <c:pt idx="3" formatCode="0.0">
                  <c:v>21.9</c:v>
                </c:pt>
                <c:pt idx="5" formatCode="0.0">
                  <c:v>22.2</c:v>
                </c:pt>
                <c:pt idx="6" formatCode="0.0">
                  <c:v>32.5</c:v>
                </c:pt>
                <c:pt idx="7" formatCode="0.0">
                  <c:v>24.4</c:v>
                </c:pt>
                <c:pt idx="8" formatCode="0.0">
                  <c:v>28.3</c:v>
                </c:pt>
                <c:pt idx="9" formatCode="0.0">
                  <c:v>26.9</c:v>
                </c:pt>
                <c:pt idx="10" formatCode="0.0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4F-440E-BD27-63D13D6344C2}"/>
            </c:ext>
          </c:extLst>
        </c:ser>
        <c:ser>
          <c:idx val="1"/>
          <c:order val="1"/>
          <c:tx>
            <c:strRef>
              <c:f>'8'!$D$8</c:f>
              <c:strCache>
                <c:ptCount val="1"/>
                <c:pt idx="0">
                  <c:v>どちらかといえば仕方ないと思う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04F-440E-BD27-63D13D6344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 （486人）</c:v>
                </c:pt>
                <c:pt idx="2">
                  <c:v>男性（212人）</c:v>
                </c:pt>
                <c:pt idx="3">
                  <c:v>女性（274人）</c:v>
                </c:pt>
                <c:pt idx="5">
                  <c:v>18~29歳（45人）</c:v>
                </c:pt>
                <c:pt idx="6">
                  <c:v>30~39歳（40人）</c:v>
                </c:pt>
                <c:pt idx="7">
                  <c:v>40~49歳（86人）</c:v>
                </c:pt>
                <c:pt idx="8">
                  <c:v>50~59歳（60人）</c:v>
                </c:pt>
                <c:pt idx="9">
                  <c:v>60~69歳（93人）</c:v>
                </c:pt>
                <c:pt idx="10">
                  <c:v>70歳以上（162人）</c:v>
                </c:pt>
              </c:strCache>
            </c:strRef>
          </c:cat>
          <c:val>
            <c:numRef>
              <c:f>'8'!$D$9:$D$19</c:f>
              <c:numCache>
                <c:formatCode>General</c:formatCode>
                <c:ptCount val="11"/>
                <c:pt idx="0" formatCode="0.0">
                  <c:v>35.799999999999997</c:v>
                </c:pt>
                <c:pt idx="2" formatCode="0.0">
                  <c:v>33.5</c:v>
                </c:pt>
                <c:pt idx="3" formatCode="0.0">
                  <c:v>37.6</c:v>
                </c:pt>
                <c:pt idx="5" formatCode="0.0">
                  <c:v>46.7</c:v>
                </c:pt>
                <c:pt idx="6" formatCode="0.0">
                  <c:v>40</c:v>
                </c:pt>
                <c:pt idx="7" formatCode="0.0">
                  <c:v>40.700000000000003</c:v>
                </c:pt>
                <c:pt idx="8" formatCode="0.0">
                  <c:v>36.700000000000003</c:v>
                </c:pt>
                <c:pt idx="9" formatCode="0.0">
                  <c:v>31.2</c:v>
                </c:pt>
                <c:pt idx="10" formatCode="0.0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04F-440E-BD27-63D13D6344C2}"/>
            </c:ext>
          </c:extLst>
        </c:ser>
        <c:ser>
          <c:idx val="2"/>
          <c:order val="2"/>
          <c:tx>
            <c:strRef>
              <c:f>'8'!$E$8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04F-440E-BD27-63D13D6344C2}"/>
              </c:ext>
            </c:extLst>
          </c:dPt>
          <c:dLbls>
            <c:dLbl>
              <c:idx val="0"/>
              <c:layout>
                <c:manualLayout>
                  <c:x val="0"/>
                  <c:y val="-3.206757098594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04F-440E-BD27-63D13D6344C2}"/>
                </c:ext>
              </c:extLst>
            </c:dLbl>
            <c:dLbl>
              <c:idx val="2"/>
              <c:layout>
                <c:manualLayout>
                  <c:x val="0"/>
                  <c:y val="-3.206757098594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04F-440E-BD27-63D13D6344C2}"/>
                </c:ext>
              </c:extLst>
            </c:dLbl>
            <c:dLbl>
              <c:idx val="3"/>
              <c:layout>
                <c:manualLayout>
                  <c:x val="0"/>
                  <c:y val="-3.4982804711935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04F-440E-BD27-63D13D6344C2}"/>
                </c:ext>
              </c:extLst>
            </c:dLbl>
            <c:dLbl>
              <c:idx val="5"/>
              <c:layout>
                <c:manualLayout>
                  <c:x val="0"/>
                  <c:y val="-3.206757098594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04F-440E-BD27-63D13D6344C2}"/>
                </c:ext>
              </c:extLst>
            </c:dLbl>
            <c:dLbl>
              <c:idx val="6"/>
              <c:layout>
                <c:manualLayout>
                  <c:x val="0"/>
                  <c:y val="-3.2067570985941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04F-440E-BD27-63D13D6344C2}"/>
                </c:ext>
              </c:extLst>
            </c:dLbl>
            <c:dLbl>
              <c:idx val="7"/>
              <c:layout>
                <c:manualLayout>
                  <c:x val="-1.6102057818618745E-16"/>
                  <c:y val="-2.915233725994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04F-440E-BD27-63D13D6344C2}"/>
                </c:ext>
              </c:extLst>
            </c:dLbl>
            <c:dLbl>
              <c:idx val="8"/>
              <c:layout>
                <c:manualLayout>
                  <c:x val="0"/>
                  <c:y val="-3.2067570985941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04F-440E-BD27-63D13D6344C2}"/>
                </c:ext>
              </c:extLst>
            </c:dLbl>
            <c:dLbl>
              <c:idx val="9"/>
              <c:layout>
                <c:manualLayout>
                  <c:x val="0"/>
                  <c:y val="-2.623710353395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04F-440E-BD27-63D13D6344C2}"/>
                </c:ext>
              </c:extLst>
            </c:dLbl>
            <c:dLbl>
              <c:idx val="10"/>
              <c:layout>
                <c:manualLayout>
                  <c:x val="0"/>
                  <c:y val="-3.498280471193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04F-440E-BD27-63D13D6344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 （486人）</c:v>
                </c:pt>
                <c:pt idx="2">
                  <c:v>男性（212人）</c:v>
                </c:pt>
                <c:pt idx="3">
                  <c:v>女性（274人）</c:v>
                </c:pt>
                <c:pt idx="5">
                  <c:v>18~29歳（45人）</c:v>
                </c:pt>
                <c:pt idx="6">
                  <c:v>30~39歳（40人）</c:v>
                </c:pt>
                <c:pt idx="7">
                  <c:v>40~49歳（86人）</c:v>
                </c:pt>
                <c:pt idx="8">
                  <c:v>50~59歳（60人）</c:v>
                </c:pt>
                <c:pt idx="9">
                  <c:v>60~69歳（93人）</c:v>
                </c:pt>
                <c:pt idx="10">
                  <c:v>70歳以上（162人）</c:v>
                </c:pt>
              </c:strCache>
            </c:strRef>
          </c:cat>
          <c:val>
            <c:numRef>
              <c:f>'8'!$E$9:$E$19</c:f>
              <c:numCache>
                <c:formatCode>General</c:formatCode>
                <c:ptCount val="11"/>
                <c:pt idx="0" formatCode="0.0">
                  <c:v>0.8</c:v>
                </c:pt>
                <c:pt idx="2" formatCode="0.0">
                  <c:v>0</c:v>
                </c:pt>
                <c:pt idx="3" formatCode="0.0">
                  <c:v>1.5</c:v>
                </c:pt>
                <c:pt idx="5" formatCode="0.0">
                  <c:v>2.2000000000000002</c:v>
                </c:pt>
                <c:pt idx="6" formatCode="0.0">
                  <c:v>0</c:v>
                </c:pt>
                <c:pt idx="7" formatCode="0.0">
                  <c:v>0</c:v>
                </c:pt>
                <c:pt idx="8" formatCode="0.0">
                  <c:v>0</c:v>
                </c:pt>
                <c:pt idx="9" formatCode="0.0">
                  <c:v>0</c:v>
                </c:pt>
                <c:pt idx="10" formatCode="0.0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04F-440E-BD27-63D13D6344C2}"/>
            </c:ext>
          </c:extLst>
        </c:ser>
        <c:ser>
          <c:idx val="3"/>
          <c:order val="3"/>
          <c:tx>
            <c:strRef>
              <c:f>'8'!$F$8</c:f>
              <c:strCache>
                <c:ptCount val="1"/>
                <c:pt idx="0">
                  <c:v>どちらかといえば不満に思う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A04F-440E-BD27-63D13D6344C2}"/>
              </c:ext>
            </c:extLst>
          </c:dPt>
          <c:dLbls>
            <c:dLbl>
              <c:idx val="0"/>
              <c:layout>
                <c:manualLayout>
                  <c:x val="2.19576052240427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04F-440E-BD27-63D13D6344C2}"/>
                </c:ext>
              </c:extLst>
            </c:dLbl>
            <c:dLbl>
              <c:idx val="2"/>
              <c:layout>
                <c:manualLayout>
                  <c:x val="2.1957605224042782E-2"/>
                  <c:y val="5.344533423817359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04F-440E-BD27-63D13D6344C2}"/>
                </c:ext>
              </c:extLst>
            </c:dLbl>
            <c:dLbl>
              <c:idx val="3"/>
              <c:layout>
                <c:manualLayout>
                  <c:x val="2.415336574644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04F-440E-BD27-63D13D6344C2}"/>
                </c:ext>
              </c:extLst>
            </c:dLbl>
            <c:dLbl>
              <c:idx val="5"/>
              <c:layout>
                <c:manualLayout>
                  <c:x val="1.97618447016383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04F-440E-BD27-63D13D6344C2}"/>
                </c:ext>
              </c:extLst>
            </c:dLbl>
            <c:dLbl>
              <c:idx val="6"/>
              <c:layout>
                <c:manualLayout>
                  <c:x val="1.75660841792342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04F-440E-BD27-63D13D6344C2}"/>
                </c:ext>
              </c:extLst>
            </c:dLbl>
            <c:dLbl>
              <c:idx val="7"/>
              <c:layout>
                <c:manualLayout>
                  <c:x val="1.9761844701638342E-2"/>
                  <c:y val="1.0689066847634718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04F-440E-BD27-63D13D6344C2}"/>
                </c:ext>
              </c:extLst>
            </c:dLbl>
            <c:dLbl>
              <c:idx val="8"/>
              <c:layout>
                <c:manualLayout>
                  <c:x val="2.1957605224042782E-2"/>
                  <c:y val="2.2954596267674465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04F-440E-BD27-63D13D6344C2}"/>
                </c:ext>
              </c:extLst>
            </c:dLbl>
            <c:dLbl>
              <c:idx val="9"/>
              <c:layout>
                <c:manualLayout>
                  <c:x val="2.41533657464470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04F-440E-BD27-63D13D6344C2}"/>
                </c:ext>
              </c:extLst>
            </c:dLbl>
            <c:dLbl>
              <c:idx val="10"/>
              <c:layout>
                <c:manualLayout>
                  <c:x val="2.8544886791255619E-2"/>
                  <c:y val="1.0689066847634718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04F-440E-BD27-63D13D6344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 （486人）</c:v>
                </c:pt>
                <c:pt idx="2">
                  <c:v>男性（212人）</c:v>
                </c:pt>
                <c:pt idx="3">
                  <c:v>女性（274人）</c:v>
                </c:pt>
                <c:pt idx="5">
                  <c:v>18~29歳（45人）</c:v>
                </c:pt>
                <c:pt idx="6">
                  <c:v>30~39歳（40人）</c:v>
                </c:pt>
                <c:pt idx="7">
                  <c:v>40~49歳（86人）</c:v>
                </c:pt>
                <c:pt idx="8">
                  <c:v>50~59歳（60人）</c:v>
                </c:pt>
                <c:pt idx="9">
                  <c:v>60~69歳（93人）</c:v>
                </c:pt>
                <c:pt idx="10">
                  <c:v>70歳以上（162人）</c:v>
                </c:pt>
              </c:strCache>
            </c:strRef>
          </c:cat>
          <c:val>
            <c:numRef>
              <c:f>'8'!$F$9:$F$19</c:f>
              <c:numCache>
                <c:formatCode>General</c:formatCode>
                <c:ptCount val="11"/>
                <c:pt idx="0" formatCode="0.0">
                  <c:v>29.8</c:v>
                </c:pt>
                <c:pt idx="2" formatCode="0.0">
                  <c:v>32.1</c:v>
                </c:pt>
                <c:pt idx="3" formatCode="0.0">
                  <c:v>28.1</c:v>
                </c:pt>
                <c:pt idx="5" formatCode="0.0">
                  <c:v>20</c:v>
                </c:pt>
                <c:pt idx="6" formatCode="0.0">
                  <c:v>27.5</c:v>
                </c:pt>
                <c:pt idx="7" formatCode="0.0">
                  <c:v>23.3</c:v>
                </c:pt>
                <c:pt idx="8" formatCode="0.0">
                  <c:v>30</c:v>
                </c:pt>
                <c:pt idx="9" formatCode="0.0">
                  <c:v>26.9</c:v>
                </c:pt>
                <c:pt idx="10" formatCode="0.0">
                  <c:v>38.299999999999997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A04F-440E-BD27-63D13D6344C2}"/>
            </c:ext>
          </c:extLst>
        </c:ser>
        <c:ser>
          <c:idx val="4"/>
          <c:order val="4"/>
          <c:tx>
            <c:strRef>
              <c:f>'8'!$G$8</c:f>
              <c:strCache>
                <c:ptCount val="1"/>
                <c:pt idx="0">
                  <c:v>不満に思う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A04F-440E-BD27-63D13D6344C2}"/>
              </c:ext>
            </c:extLst>
          </c:dPt>
          <c:dLbls>
            <c:dLbl>
              <c:idx val="6"/>
              <c:layout>
                <c:manualLayout>
                  <c:x val="1.9067796610169493E-2"/>
                  <c:y val="-5.586372234196982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04F-440E-BD27-63D13D6344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'8'!$B$9:$B$19</c:f>
              <c:strCache>
                <c:ptCount val="11"/>
                <c:pt idx="0">
                  <c:v>総数 （486人）</c:v>
                </c:pt>
                <c:pt idx="2">
                  <c:v>男性（212人）</c:v>
                </c:pt>
                <c:pt idx="3">
                  <c:v>女性（274人）</c:v>
                </c:pt>
                <c:pt idx="5">
                  <c:v>18~29歳（45人）</c:v>
                </c:pt>
                <c:pt idx="6">
                  <c:v>30~39歳（40人）</c:v>
                </c:pt>
                <c:pt idx="7">
                  <c:v>40~49歳（86人）</c:v>
                </c:pt>
                <c:pt idx="8">
                  <c:v>50~59歳（60人）</c:v>
                </c:pt>
                <c:pt idx="9">
                  <c:v>60~69歳（93人）</c:v>
                </c:pt>
                <c:pt idx="10">
                  <c:v>70歳以上（162人）</c:v>
                </c:pt>
              </c:strCache>
            </c:strRef>
          </c:cat>
          <c:val>
            <c:numRef>
              <c:f>'8'!$G$9:$G$19</c:f>
              <c:numCache>
                <c:formatCode>General</c:formatCode>
                <c:ptCount val="11"/>
                <c:pt idx="0" formatCode="0.0">
                  <c:v>12.3</c:v>
                </c:pt>
                <c:pt idx="2" formatCode="0.0">
                  <c:v>14.2</c:v>
                </c:pt>
                <c:pt idx="3" formatCode="0.0">
                  <c:v>10.9</c:v>
                </c:pt>
                <c:pt idx="5" formatCode="0.0">
                  <c:v>8.9</c:v>
                </c:pt>
                <c:pt idx="6" formatCode="0.0">
                  <c:v>0</c:v>
                </c:pt>
                <c:pt idx="7" formatCode="0.0">
                  <c:v>11.6</c:v>
                </c:pt>
                <c:pt idx="8" formatCode="0.0">
                  <c:v>5</c:v>
                </c:pt>
                <c:pt idx="9" formatCode="0.0">
                  <c:v>15.1</c:v>
                </c:pt>
                <c:pt idx="10" formatCode="0.0">
                  <c:v>17.899999999999999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A04F-440E-BD27-63D13D634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63382544"/>
        <c:axId val="363384192"/>
      </c:barChart>
      <c:catAx>
        <c:axId val="363382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4192"/>
        <c:crosses val="autoZero"/>
        <c:auto val="1"/>
        <c:lblAlgn val="ctr"/>
        <c:lblOffset val="100"/>
        <c:noMultiLvlLbl val="0"/>
      </c:catAx>
      <c:valAx>
        <c:axId val="36338419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973191645535834"/>
          <c:y val="0.89909118902036689"/>
          <c:w val="0.77918023488589339"/>
          <c:h val="0.100908810979633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0.00437</cdr:x>
      <cdr:y>0.21557</cdr:y>
    </cdr:from>
    <cdr:to>
      <cdr:x>0.19997</cdr:x>
      <cdr:y>0.27788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DDD0B2B-4C84-CF2B-6813-D528F0154B18}"/>
            </a:ext>
          </a:extLst>
        </cdr:cNvPr>
        <cdr:cNvSpPr txBox="1"/>
      </cdr:nvSpPr>
      <cdr:spPr>
        <a:xfrm xmlns:a="http://schemas.openxmlformats.org/drawingml/2006/main">
          <a:off x="26196" y="980110"/>
          <a:ext cx="1172504" cy="2832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0.00437</cdr:x>
      <cdr:y>0.40246</cdr:y>
    </cdr:from>
    <cdr:to>
      <cdr:x>0.19997</cdr:x>
      <cdr:y>0.46477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6E442B9-8B09-EC93-4FAC-FD7BA24D5717}"/>
            </a:ext>
          </a:extLst>
        </cdr:cNvPr>
        <cdr:cNvSpPr txBox="1"/>
      </cdr:nvSpPr>
      <cdr:spPr>
        <a:xfrm xmlns:a="http://schemas.openxmlformats.org/drawingml/2006/main">
          <a:off x="26196" y="1829808"/>
          <a:ext cx="1172504" cy="283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0.03371</cdr:x>
      <cdr:y>0.08668</cdr:y>
    </cdr:from>
    <cdr:to>
      <cdr:x>0.19915</cdr:x>
      <cdr:y>0.14525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CF4E8FE-2FAB-E248-5861-0A60B85A3B0D}"/>
            </a:ext>
          </a:extLst>
        </cdr:cNvPr>
        <cdr:cNvSpPr txBox="1"/>
      </cdr:nvSpPr>
      <cdr:spPr>
        <a:xfrm xmlns:a="http://schemas.openxmlformats.org/drawingml/2006/main">
          <a:off x="202071" y="394113"/>
          <a:ext cx="991729" cy="266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0.20438</cdr:x>
      <cdr:y>0.91047</cdr:y>
    </cdr:from>
    <cdr:to>
      <cdr:x>0.21523</cdr:x>
      <cdr:y>0.92474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4D1B45F4-9A50-9658-36AD-EFE61AA61741}"/>
            </a:ext>
          </a:extLst>
        </cdr:cNvPr>
        <cdr:cNvSpPr/>
      </cdr:nvSpPr>
      <cdr:spPr>
        <a:xfrm xmlns:a="http://schemas.openxmlformats.org/drawingml/2006/main">
          <a:off x="1225127" y="4139545"/>
          <a:ext cx="65040" cy="64880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0.59134</cdr:x>
      <cdr:y>0.91047</cdr:y>
    </cdr:from>
    <cdr:to>
      <cdr:x>0.60219</cdr:x>
      <cdr:y>0.92474</cdr:y>
    </cdr:to>
    <cdr:sp macro="" textlink="">
      <cdr:nvSpPr>
        <cdr:cNvPr id="6" name="正方形/長方形 5">
          <a:extLst xmlns:a="http://schemas.openxmlformats.org/drawingml/2006/main">
            <a:ext uri="{FF2B5EF4-FFF2-40B4-BE49-F238E27FC236}">
              <a16:creationId xmlns:a16="http://schemas.microsoft.com/office/drawing/2014/main" id="{5182D7CE-A805-CE6A-9A59-82040E9E9EED}"/>
            </a:ext>
          </a:extLst>
        </cdr:cNvPr>
        <cdr:cNvSpPr/>
      </cdr:nvSpPr>
      <cdr:spPr>
        <a:xfrm xmlns:a="http://schemas.openxmlformats.org/drawingml/2006/main">
          <a:off x="3544709" y="4139545"/>
          <a:ext cx="65039" cy="64880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0.20438</cdr:x>
      <cdr:y>0.94399</cdr:y>
    </cdr:from>
    <cdr:to>
      <cdr:x>0.21523</cdr:x>
      <cdr:y>0.95826</cdr:y>
    </cdr:to>
    <cdr:sp macro="" textlink="">
      <cdr:nvSpPr>
        <cdr:cNvPr id="7" name="正方形/長方形 6">
          <a:extLst xmlns:a="http://schemas.openxmlformats.org/drawingml/2006/main">
            <a:ext uri="{FF2B5EF4-FFF2-40B4-BE49-F238E27FC236}">
              <a16:creationId xmlns:a16="http://schemas.microsoft.com/office/drawing/2014/main" id="{EC985499-DA7B-6C30-B4A1-35A88799AB96}"/>
            </a:ext>
          </a:extLst>
        </cdr:cNvPr>
        <cdr:cNvSpPr/>
      </cdr:nvSpPr>
      <cdr:spPr>
        <a:xfrm xmlns:a="http://schemas.openxmlformats.org/drawingml/2006/main">
          <a:off x="1225120" y="4291945"/>
          <a:ext cx="65039" cy="64880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0.59319</cdr:x>
      <cdr:y>0.94399</cdr:y>
    </cdr:from>
    <cdr:to>
      <cdr:x>0.60404</cdr:x>
      <cdr:y>0.95826</cdr:y>
    </cdr:to>
    <cdr:sp macro="" textlink="">
      <cdr:nvSpPr>
        <cdr:cNvPr id="8" name="正方形/長方形 7">
          <a:extLst xmlns:a="http://schemas.openxmlformats.org/drawingml/2006/main">
            <a:ext uri="{FF2B5EF4-FFF2-40B4-BE49-F238E27FC236}">
              <a16:creationId xmlns:a16="http://schemas.microsoft.com/office/drawing/2014/main" id="{4F1478E8-61C8-0A3C-0C52-9C30362A0E2E}"/>
            </a:ext>
          </a:extLst>
        </cdr:cNvPr>
        <cdr:cNvSpPr/>
      </cdr:nvSpPr>
      <cdr:spPr>
        <a:xfrm xmlns:a="http://schemas.openxmlformats.org/drawingml/2006/main">
          <a:off x="3555797" y="4291945"/>
          <a:ext cx="65039" cy="64880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0.20438</cdr:x>
      <cdr:y>0.97611</cdr:y>
    </cdr:from>
    <cdr:to>
      <cdr:x>0.21523</cdr:x>
      <cdr:y>0.99038</cdr:y>
    </cdr:to>
    <cdr:sp macro="" textlink="">
      <cdr:nvSpPr>
        <cdr:cNvPr id="9" name="正方形/長方形 8">
          <a:extLst xmlns:a="http://schemas.openxmlformats.org/drawingml/2006/main">
            <a:ext uri="{FF2B5EF4-FFF2-40B4-BE49-F238E27FC236}">
              <a16:creationId xmlns:a16="http://schemas.microsoft.com/office/drawing/2014/main" id="{46A569A8-F66F-AB99-1F5E-2587E40F147E}"/>
            </a:ext>
          </a:extLst>
        </cdr:cNvPr>
        <cdr:cNvSpPr/>
      </cdr:nvSpPr>
      <cdr:spPr>
        <a:xfrm xmlns:a="http://schemas.openxmlformats.org/drawingml/2006/main">
          <a:off x="1225120" y="4437995"/>
          <a:ext cx="65039" cy="64880"/>
        </a:xfrm>
        <a:prstGeom xmlns:a="http://schemas.openxmlformats.org/drawingml/2006/main" prst="rect">
          <a:avLst/>
        </a:prstGeom>
        <a:solidFill xmlns:a="http://schemas.openxmlformats.org/drawingml/2006/main">
          <a:srgbClr val="FF978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0.20127</cdr:x>
      <cdr:y>0.12291</cdr:y>
    </cdr:from>
    <cdr:to>
      <cdr:x>0.62924</cdr:x>
      <cdr:y>0.15642</cdr:y>
    </cdr:to>
    <cdr:sp macro="" textlink="">
      <cdr:nvSpPr>
        <cdr:cNvPr id="10" name="右中かっこ 9">
          <a:extLst xmlns:a="http://schemas.openxmlformats.org/drawingml/2006/main">
            <a:ext uri="{FF2B5EF4-FFF2-40B4-BE49-F238E27FC236}">
              <a16:creationId xmlns:a16="http://schemas.microsoft.com/office/drawing/2014/main" id="{5670D06D-5036-946C-2702-6EF05013460E}"/>
            </a:ext>
          </a:extLst>
        </cdr:cNvPr>
        <cdr:cNvSpPr/>
      </cdr:nvSpPr>
      <cdr:spPr>
        <a:xfrm xmlns:a="http://schemas.openxmlformats.org/drawingml/2006/main" rot="16200000">
          <a:off x="2413000" y="-647700"/>
          <a:ext cx="152400" cy="2565400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75000"/>
              <a:lumOff val="2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0.64195</cdr:x>
      <cdr:y>0.12291</cdr:y>
    </cdr:from>
    <cdr:to>
      <cdr:x>0.95551</cdr:x>
      <cdr:y>0.15642</cdr:y>
    </cdr:to>
    <cdr:sp macro="" textlink="">
      <cdr:nvSpPr>
        <cdr:cNvPr id="11" name="右中かっこ 10">
          <a:extLst xmlns:a="http://schemas.openxmlformats.org/drawingml/2006/main">
            <a:ext uri="{FF2B5EF4-FFF2-40B4-BE49-F238E27FC236}">
              <a16:creationId xmlns:a16="http://schemas.microsoft.com/office/drawing/2014/main" id="{46E0932A-D3DD-A8CB-ED4F-E4D93B542A14}"/>
            </a:ext>
          </a:extLst>
        </cdr:cNvPr>
        <cdr:cNvSpPr/>
      </cdr:nvSpPr>
      <cdr:spPr>
        <a:xfrm xmlns:a="http://schemas.openxmlformats.org/drawingml/2006/main" rot="16200000">
          <a:off x="4711700" y="-304800"/>
          <a:ext cx="152400" cy="1879600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75000"/>
              <a:lumOff val="2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0.28814</cdr:x>
      <cdr:y>0.06983</cdr:y>
    </cdr:from>
    <cdr:to>
      <cdr:x>0.56992</cdr:x>
      <cdr:y>0.1257</cdr:y>
    </cdr:to>
    <cdr:sp macro="" textlink="">
      <cdr:nvSpPr>
        <cdr:cNvPr id="1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057C4374-EE5C-AC98-08A6-BDC47FB8A4F9}"/>
            </a:ext>
          </a:extLst>
        </cdr:cNvPr>
        <cdr:cNvSpPr txBox="1"/>
      </cdr:nvSpPr>
      <cdr:spPr>
        <a:xfrm xmlns:a="http://schemas.openxmlformats.org/drawingml/2006/main">
          <a:off x="1727200" y="317500"/>
          <a:ext cx="16891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仕方ないと思う（小計）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57.0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0.66102</cdr:x>
      <cdr:y>0.06704</cdr:y>
    </cdr:from>
    <cdr:to>
      <cdr:x>0.9428</cdr:x>
      <cdr:y>0.12291</cdr:y>
    </cdr:to>
    <cdr:sp macro="" textlink="">
      <cdr:nvSpPr>
        <cdr:cNvPr id="1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26709C4F-EDE1-6509-9A2B-A1F272D19EF5}"/>
            </a:ext>
          </a:extLst>
        </cdr:cNvPr>
        <cdr:cNvSpPr txBox="1"/>
      </cdr:nvSpPr>
      <cdr:spPr>
        <a:xfrm xmlns:a="http://schemas.openxmlformats.org/drawingml/2006/main">
          <a:off x="3962400" y="304800"/>
          <a:ext cx="16891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不満に思う（小計）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42.2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0E2-110D-4034-94A4-C017755A15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AA0-155C-455C-9979-3EC48F6F6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294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0E2-110D-4034-94A4-C017755A15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AA0-155C-455C-9979-3EC48F6F6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40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0E2-110D-4034-94A4-C017755A15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AA0-155C-455C-9979-3EC48F6F6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232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117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9720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05368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51624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53441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744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4197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0E2-110D-4034-94A4-C017755A15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AA0-155C-455C-9979-3EC48F6F6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0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0E2-110D-4034-94A4-C017755A15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AA0-155C-455C-9979-3EC48F6F6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33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0E2-110D-4034-94A4-C017755A15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AA0-155C-455C-9979-3EC48F6F6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19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0E2-110D-4034-94A4-C017755A15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AA0-155C-455C-9979-3EC48F6F6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2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0E2-110D-4034-94A4-C017755A15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AA0-155C-455C-9979-3EC48F6F6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43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0E2-110D-4034-94A4-C017755A15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AA0-155C-455C-9979-3EC48F6F6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43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0E2-110D-4034-94A4-C017755A15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AA0-155C-455C-9979-3EC48F6F6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26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2F0E2-110D-4034-94A4-C017755A15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AA0-155C-455C-9979-3EC48F6F6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61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2F0E2-110D-4034-94A4-C017755A15E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22AA0-155C-455C-9979-3EC48F6F6B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3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72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311AECEE-01F7-AC43-B443-F28626128BF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70907" y="1045935"/>
          <a:ext cx="63119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443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2022-09-14T08:45:58Z</dcterms:created>
  <dcterms:modified xsi:type="dcterms:W3CDTF">2022-09-14T08:45:58Z</dcterms:modified>
</cp:coreProperties>
</file>