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小売店における欠品に対する意識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30023820335109475"/>
          <c:y val="1.45348837209302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0032597564648683"/>
          <c:y val="0.11829711000021455"/>
          <c:w val="0.75801832967600358"/>
          <c:h val="0.720739985839644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'7'!$C$8</c:f>
              <c:strCache>
                <c:ptCount val="1"/>
                <c:pt idx="0">
                  <c:v>仕方ないと思う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A12-4E6B-85DF-20EFC4C5415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'7'!$C$9:$C$19</c:f>
              <c:numCache>
                <c:formatCode>General</c:formatCode>
                <c:ptCount val="11"/>
                <c:pt idx="0" formatCode="0.0">
                  <c:v>74.900000000000006</c:v>
                </c:pt>
                <c:pt idx="2" formatCode="0.0">
                  <c:v>76.2</c:v>
                </c:pt>
                <c:pt idx="3" formatCode="0.0">
                  <c:v>73.900000000000006</c:v>
                </c:pt>
                <c:pt idx="5" formatCode="0.0">
                  <c:v>78.2</c:v>
                </c:pt>
                <c:pt idx="6" formatCode="0.0">
                  <c:v>83.5</c:v>
                </c:pt>
                <c:pt idx="7" formatCode="0.0">
                  <c:v>75.099999999999994</c:v>
                </c:pt>
                <c:pt idx="8" formatCode="0.0">
                  <c:v>82.3</c:v>
                </c:pt>
                <c:pt idx="9" formatCode="0.0">
                  <c:v>71</c:v>
                </c:pt>
                <c:pt idx="10" formatCode="0.0">
                  <c:v>66.8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12-4E6B-85DF-20EFC4C54159}"/>
            </c:ext>
          </c:extLst>
        </c:ser>
        <c:ser>
          <c:idx val="1"/>
          <c:order val="1"/>
          <c:tx>
            <c:strRef>
              <c:f>'7'!$D$8</c:f>
              <c:strCache>
                <c:ptCount val="1"/>
                <c:pt idx="0">
                  <c:v>不満に思う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A12-4E6B-85DF-20EFC4C5415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'7'!$D$9:$D$19</c:f>
              <c:numCache>
                <c:formatCode>General</c:formatCode>
                <c:ptCount val="11"/>
                <c:pt idx="0" formatCode="0.0">
                  <c:v>24.7</c:v>
                </c:pt>
                <c:pt idx="2" formatCode="0.0">
                  <c:v>23.7</c:v>
                </c:pt>
                <c:pt idx="3" formatCode="0.0">
                  <c:v>25.5</c:v>
                </c:pt>
                <c:pt idx="5" formatCode="0.0">
                  <c:v>21.3</c:v>
                </c:pt>
                <c:pt idx="6" formatCode="0.0">
                  <c:v>16.5</c:v>
                </c:pt>
                <c:pt idx="7" formatCode="0.0">
                  <c:v>24.6</c:v>
                </c:pt>
                <c:pt idx="8" formatCode="0.0">
                  <c:v>17.7</c:v>
                </c:pt>
                <c:pt idx="9" formatCode="0.0">
                  <c:v>28.7</c:v>
                </c:pt>
                <c:pt idx="10" formatCode="0.0">
                  <c:v>32.4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A12-4E6B-85DF-20EFC4C54159}"/>
            </c:ext>
          </c:extLst>
        </c:ser>
        <c:ser>
          <c:idx val="2"/>
          <c:order val="2"/>
          <c:tx>
            <c:strRef>
              <c:f>'7'!$E$8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A12-4E6B-85DF-20EFC4C54159}"/>
              </c:ext>
            </c:extLst>
          </c:dPt>
          <c:dLbls>
            <c:dLbl>
              <c:idx val="0"/>
              <c:layout>
                <c:manualLayout>
                  <c:x val="0"/>
                  <c:y val="-3.2067570985941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A12-4E6B-85DF-20EFC4C54159}"/>
                </c:ext>
              </c:extLst>
            </c:dLbl>
            <c:dLbl>
              <c:idx val="2"/>
              <c:layout>
                <c:manualLayout>
                  <c:x val="0"/>
                  <c:y val="-3.2067570985941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A12-4E6B-85DF-20EFC4C54159}"/>
                </c:ext>
              </c:extLst>
            </c:dLbl>
            <c:dLbl>
              <c:idx val="3"/>
              <c:layout>
                <c:manualLayout>
                  <c:x val="0"/>
                  <c:y val="-3.4982804711935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A12-4E6B-85DF-20EFC4C54159}"/>
                </c:ext>
              </c:extLst>
            </c:dLbl>
            <c:dLbl>
              <c:idx val="5"/>
              <c:layout>
                <c:manualLayout>
                  <c:x val="0"/>
                  <c:y val="-3.2067570985941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A12-4E6B-85DF-20EFC4C54159}"/>
                </c:ext>
              </c:extLst>
            </c:dLbl>
            <c:dLbl>
              <c:idx val="6"/>
              <c:layout>
                <c:manualLayout>
                  <c:x val="0"/>
                  <c:y val="-3.2067570985941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A12-4E6B-85DF-20EFC4C54159}"/>
                </c:ext>
              </c:extLst>
            </c:dLbl>
            <c:dLbl>
              <c:idx val="7"/>
              <c:layout>
                <c:manualLayout>
                  <c:x val="-1.6102057818618745E-16"/>
                  <c:y val="-2.9152337259946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A12-4E6B-85DF-20EFC4C54159}"/>
                </c:ext>
              </c:extLst>
            </c:dLbl>
            <c:dLbl>
              <c:idx val="8"/>
              <c:layout>
                <c:manualLayout>
                  <c:x val="0"/>
                  <c:y val="-3.2067570985941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A12-4E6B-85DF-20EFC4C54159}"/>
                </c:ext>
              </c:extLst>
            </c:dLbl>
            <c:dLbl>
              <c:idx val="9"/>
              <c:layout>
                <c:manualLayout>
                  <c:x val="0"/>
                  <c:y val="-2.623710353395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A12-4E6B-85DF-20EFC4C54159}"/>
                </c:ext>
              </c:extLst>
            </c:dLbl>
            <c:dLbl>
              <c:idx val="10"/>
              <c:layout>
                <c:manualLayout>
                  <c:x val="0"/>
                  <c:y val="-3.498280471193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A12-4E6B-85DF-20EFC4C541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'7'!$E$9:$E$19</c:f>
              <c:numCache>
                <c:formatCode>General</c:formatCode>
                <c:ptCount val="11"/>
                <c:pt idx="0" formatCode="0.0">
                  <c:v>0.4</c:v>
                </c:pt>
                <c:pt idx="2" formatCode="0.0">
                  <c:v>0.1</c:v>
                </c:pt>
                <c:pt idx="3" formatCode="0.0">
                  <c:v>0.6</c:v>
                </c:pt>
                <c:pt idx="5" formatCode="0.0">
                  <c:v>0.5</c:v>
                </c:pt>
                <c:pt idx="6" formatCode="0.0">
                  <c:v>0</c:v>
                </c:pt>
                <c:pt idx="7" formatCode="0.0">
                  <c:v>0.3</c:v>
                </c:pt>
                <c:pt idx="8" formatCode="0.0">
                  <c:v>0</c:v>
                </c:pt>
                <c:pt idx="9" formatCode="0.0">
                  <c:v>0.3</c:v>
                </c:pt>
                <c:pt idx="10" formatCode="0.0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A12-4E6B-85DF-20EFC4C541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63382544"/>
        <c:axId val="363384192"/>
      </c:barChart>
      <c:catAx>
        <c:axId val="363382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4192"/>
        <c:crosses val="autoZero"/>
        <c:auto val="1"/>
        <c:lblAlgn val="ctr"/>
        <c:lblOffset val="100"/>
        <c:noMultiLvlLbl val="0"/>
      </c:catAx>
      <c:valAx>
        <c:axId val="363384192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360290415919376"/>
          <c:y val="0.93397174990749676"/>
          <c:w val="0.57516660006515841"/>
          <c:h val="4.8709454244286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0.00437</cdr:x>
      <cdr:y>0.19881</cdr:y>
    </cdr:from>
    <cdr:to>
      <cdr:x>0.19997</cdr:x>
      <cdr:y>0.26112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DDD0B2B-4C84-CF2B-6813-D528F0154B18}"/>
            </a:ext>
          </a:extLst>
        </cdr:cNvPr>
        <cdr:cNvSpPr txBox="1"/>
      </cdr:nvSpPr>
      <cdr:spPr>
        <a:xfrm xmlns:a="http://schemas.openxmlformats.org/drawingml/2006/main">
          <a:off x="25400" y="926655"/>
          <a:ext cx="1136496" cy="2904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0.00437</cdr:x>
      <cdr:y>0.38011</cdr:y>
    </cdr:from>
    <cdr:to>
      <cdr:x>0.19997</cdr:x>
      <cdr:y>0.44242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6E442B9-8B09-EC93-4FAC-FD7BA24D5717}"/>
            </a:ext>
          </a:extLst>
        </cdr:cNvPr>
        <cdr:cNvSpPr txBox="1"/>
      </cdr:nvSpPr>
      <cdr:spPr>
        <a:xfrm xmlns:a="http://schemas.openxmlformats.org/drawingml/2006/main">
          <a:off x="25400" y="1771640"/>
          <a:ext cx="1136496" cy="2904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0.03371</cdr:x>
      <cdr:y>0.05875</cdr:y>
    </cdr:from>
    <cdr:to>
      <cdr:x>0.2293</cdr:x>
      <cdr:y>0.12106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CF4E8FE-2FAB-E248-5861-0A60B85A3B0D}"/>
            </a:ext>
          </a:extLst>
        </cdr:cNvPr>
        <cdr:cNvSpPr txBox="1"/>
      </cdr:nvSpPr>
      <cdr:spPr>
        <a:xfrm xmlns:a="http://schemas.openxmlformats.org/drawingml/2006/main">
          <a:off x="195867" y="256669"/>
          <a:ext cx="1136427" cy="272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0.32704</cdr:x>
      <cdr:y>0.95237</cdr:y>
    </cdr:from>
    <cdr:to>
      <cdr:x>0.33789</cdr:x>
      <cdr:y>0.96664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4D1B45F4-9A50-9658-36AD-EFE61AA61741}"/>
            </a:ext>
          </a:extLst>
        </cdr:cNvPr>
        <cdr:cNvSpPr/>
      </cdr:nvSpPr>
      <cdr:spPr>
        <a:xfrm xmlns:a="http://schemas.openxmlformats.org/drawingml/2006/main">
          <a:off x="1896212" y="4190279"/>
          <a:ext cx="62910" cy="62786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0.54075</cdr:x>
      <cdr:y>0.95068</cdr:y>
    </cdr:from>
    <cdr:to>
      <cdr:x>0.5516</cdr:x>
      <cdr:y>0.96495</cdr:y>
    </cdr:to>
    <cdr:sp macro="" textlink="">
      <cdr:nvSpPr>
        <cdr:cNvPr id="6" name="正方形/長方形 5">
          <a:extLst xmlns:a="http://schemas.openxmlformats.org/drawingml/2006/main">
            <a:ext uri="{FF2B5EF4-FFF2-40B4-BE49-F238E27FC236}">
              <a16:creationId xmlns:a16="http://schemas.microsoft.com/office/drawing/2014/main" id="{5182D7CE-A805-CE6A-9A59-82040E9E9EED}"/>
            </a:ext>
          </a:extLst>
        </cdr:cNvPr>
        <cdr:cNvSpPr/>
      </cdr:nvSpPr>
      <cdr:spPr>
        <a:xfrm xmlns:a="http://schemas.openxmlformats.org/drawingml/2006/main">
          <a:off x="3135369" y="4182853"/>
          <a:ext cx="62910" cy="62786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0.71758</cdr:x>
      <cdr:y>0.95068</cdr:y>
    </cdr:from>
    <cdr:to>
      <cdr:x>0.72843</cdr:x>
      <cdr:y>0.96495</cdr:y>
    </cdr:to>
    <cdr:sp macro="" textlink="">
      <cdr:nvSpPr>
        <cdr:cNvPr id="7" name="正方形/長方形 6">
          <a:extLst xmlns:a="http://schemas.openxmlformats.org/drawingml/2006/main">
            <a:ext uri="{FF2B5EF4-FFF2-40B4-BE49-F238E27FC236}">
              <a16:creationId xmlns:a16="http://schemas.microsoft.com/office/drawing/2014/main" id="{EC985499-DA7B-6C30-B4A1-35A88799AB96}"/>
            </a:ext>
          </a:extLst>
        </cdr:cNvPr>
        <cdr:cNvSpPr/>
      </cdr:nvSpPr>
      <cdr:spPr>
        <a:xfrm xmlns:a="http://schemas.openxmlformats.org/drawingml/2006/main">
          <a:off x="4160621" y="4182853"/>
          <a:ext cx="62910" cy="62786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2D05-A4D3-44E4-92D0-0A9E7ECC129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09D94-FE45-4A01-8B6E-CB53C0676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8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2D05-A4D3-44E4-92D0-0A9E7ECC129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09D94-FE45-4A01-8B6E-CB53C0676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92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2D05-A4D3-44E4-92D0-0A9E7ECC129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09D94-FE45-4A01-8B6E-CB53C0676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782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060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7678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18166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92246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77886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20492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37937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2D05-A4D3-44E4-92D0-0A9E7ECC129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09D94-FE45-4A01-8B6E-CB53C0676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01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2D05-A4D3-44E4-92D0-0A9E7ECC129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09D94-FE45-4A01-8B6E-CB53C0676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2D05-A4D3-44E4-92D0-0A9E7ECC129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09D94-FE45-4A01-8B6E-CB53C0676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98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2D05-A4D3-44E4-92D0-0A9E7ECC129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09D94-FE45-4A01-8B6E-CB53C0676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52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2D05-A4D3-44E4-92D0-0A9E7ECC129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09D94-FE45-4A01-8B6E-CB53C0676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856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2D05-A4D3-44E4-92D0-0A9E7ECC129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09D94-FE45-4A01-8B6E-CB53C0676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31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2D05-A4D3-44E4-92D0-0A9E7ECC129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09D94-FE45-4A01-8B6E-CB53C0676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85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2D05-A4D3-44E4-92D0-0A9E7ECC129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09D94-FE45-4A01-8B6E-CB53C0676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58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82D05-A4D3-44E4-92D0-0A9E7ECC129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09D94-FE45-4A01-8B6E-CB53C0676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34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7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300E9763-6580-3E4E-98C0-A49427DAB7A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10871" y="1314450"/>
          <a:ext cx="5867400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932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2022-09-14T08:45:59Z</dcterms:created>
  <dcterms:modified xsi:type="dcterms:W3CDTF">2022-09-14T08:45:59Z</dcterms:modified>
</cp:coreProperties>
</file>