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賞味期限や消費期限を意識している食品の購入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4096824537244052"/>
          <c:y val="1.4534883720930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1829711000021455"/>
          <c:w val="0.75801832967600358"/>
          <c:h val="0.720739985839644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期限が短くても、商品棚の手前から購入している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8C-4482-8B9F-3536BAF2CB3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 （1,868人）</c:v>
                </c:pt>
                <c:pt idx="2">
                  <c:v>男性（841人）</c:v>
                </c:pt>
                <c:pt idx="3">
                  <c:v>女性（1,027人）</c:v>
                </c:pt>
                <c:pt idx="5">
                  <c:v>18~29歳（201人）</c:v>
                </c:pt>
                <c:pt idx="6">
                  <c:v>30~39歳（231人）</c:v>
                </c:pt>
                <c:pt idx="7">
                  <c:v>40~49歳（335人）</c:v>
                </c:pt>
                <c:pt idx="8">
                  <c:v>50~59歳（327人）</c:v>
                </c:pt>
                <c:pt idx="9">
                  <c:v>60~69歳（312人）</c:v>
                </c:pt>
                <c:pt idx="10">
                  <c:v>70歳以上（462人）</c:v>
                </c:pt>
              </c:strCache>
            </c:strRef>
          </c:cat>
          <c:val>
            <c:numRef>
              <c:f>'4'!$C$9:$C$19</c:f>
              <c:numCache>
                <c:formatCode>General</c:formatCode>
                <c:ptCount val="11"/>
                <c:pt idx="0" formatCode="0.0">
                  <c:v>12.7</c:v>
                </c:pt>
                <c:pt idx="2" formatCode="0.0">
                  <c:v>14.1</c:v>
                </c:pt>
                <c:pt idx="3" formatCode="0.0">
                  <c:v>11.5</c:v>
                </c:pt>
                <c:pt idx="5" formatCode="0.0">
                  <c:v>12.9</c:v>
                </c:pt>
                <c:pt idx="6" formatCode="0.0">
                  <c:v>13</c:v>
                </c:pt>
                <c:pt idx="7" formatCode="0.0">
                  <c:v>12.8</c:v>
                </c:pt>
                <c:pt idx="8" formatCode="0.0">
                  <c:v>15</c:v>
                </c:pt>
                <c:pt idx="9" formatCode="0.0">
                  <c:v>11.2</c:v>
                </c:pt>
                <c:pt idx="10" formatCode="0.0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8C-4482-8B9F-3536BAF2CB39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商品棚の奥から購入している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B8C-4482-8B9F-3536BAF2CB3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 （1,868人）</c:v>
                </c:pt>
                <c:pt idx="2">
                  <c:v>男性（841人）</c:v>
                </c:pt>
                <c:pt idx="3">
                  <c:v>女性（1,027人）</c:v>
                </c:pt>
                <c:pt idx="5">
                  <c:v>18~29歳（201人）</c:v>
                </c:pt>
                <c:pt idx="6">
                  <c:v>30~39歳（231人）</c:v>
                </c:pt>
                <c:pt idx="7">
                  <c:v>40~49歳（335人）</c:v>
                </c:pt>
                <c:pt idx="8">
                  <c:v>50~59歳（327人）</c:v>
                </c:pt>
                <c:pt idx="9">
                  <c:v>60~69歳（312人）</c:v>
                </c:pt>
                <c:pt idx="10">
                  <c:v>70歳以上（462人）</c:v>
                </c:pt>
              </c:strCache>
            </c:strRef>
          </c:cat>
          <c:val>
            <c:numRef>
              <c:f>'4'!$D$9:$D$19</c:f>
              <c:numCache>
                <c:formatCode>General</c:formatCode>
                <c:ptCount val="11"/>
                <c:pt idx="0" formatCode="0.0">
                  <c:v>68.900000000000006</c:v>
                </c:pt>
                <c:pt idx="2" formatCode="0.0">
                  <c:v>60.5</c:v>
                </c:pt>
                <c:pt idx="3" formatCode="0.0">
                  <c:v>75.8</c:v>
                </c:pt>
                <c:pt idx="5" formatCode="0.0">
                  <c:v>69.2</c:v>
                </c:pt>
                <c:pt idx="6" formatCode="0.0">
                  <c:v>63.6</c:v>
                </c:pt>
                <c:pt idx="7" formatCode="0.0">
                  <c:v>66.900000000000006</c:v>
                </c:pt>
                <c:pt idx="8" formatCode="0.0">
                  <c:v>69.7</c:v>
                </c:pt>
                <c:pt idx="9" formatCode="0.0">
                  <c:v>70.8</c:v>
                </c:pt>
                <c:pt idx="10" formatCode="0.0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8C-4482-8B9F-3536BAF2CB39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特に意識せず購入している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8C-4482-8B9F-3536BAF2CB3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 （1,868人）</c:v>
                </c:pt>
                <c:pt idx="2">
                  <c:v>男性（841人）</c:v>
                </c:pt>
                <c:pt idx="3">
                  <c:v>女性（1,027人）</c:v>
                </c:pt>
                <c:pt idx="5">
                  <c:v>18~29歳（201人）</c:v>
                </c:pt>
                <c:pt idx="6">
                  <c:v>30~39歳（231人）</c:v>
                </c:pt>
                <c:pt idx="7">
                  <c:v>40~49歳（335人）</c:v>
                </c:pt>
                <c:pt idx="8">
                  <c:v>50~59歳（327人）</c:v>
                </c:pt>
                <c:pt idx="9">
                  <c:v>60~69歳（312人）</c:v>
                </c:pt>
                <c:pt idx="10">
                  <c:v>70歳以上（462人）</c:v>
                </c:pt>
              </c:strCache>
            </c:strRef>
          </c:cat>
          <c:val>
            <c:numRef>
              <c:f>'4'!$E$9:$E$19</c:f>
              <c:numCache>
                <c:formatCode>General</c:formatCode>
                <c:ptCount val="11"/>
                <c:pt idx="0" formatCode="0.0">
                  <c:v>16.399999999999999</c:v>
                </c:pt>
                <c:pt idx="2" formatCode="0.0">
                  <c:v>23.2</c:v>
                </c:pt>
                <c:pt idx="3" formatCode="0.0">
                  <c:v>10.8</c:v>
                </c:pt>
                <c:pt idx="5" formatCode="0.0">
                  <c:v>16.899999999999999</c:v>
                </c:pt>
                <c:pt idx="6" formatCode="0.0">
                  <c:v>21.6</c:v>
                </c:pt>
                <c:pt idx="7" formatCode="0.0">
                  <c:v>18.5</c:v>
                </c:pt>
                <c:pt idx="8" formatCode="0.0">
                  <c:v>14.1</c:v>
                </c:pt>
                <c:pt idx="9" formatCode="0.0">
                  <c:v>14.4</c:v>
                </c:pt>
                <c:pt idx="10" formatCode="0.0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B8C-4482-8B9F-3536BAF2CB39}"/>
            </c:ext>
          </c:extLst>
        </c:ser>
        <c:ser>
          <c:idx val="3"/>
          <c:order val="3"/>
          <c:tx>
            <c:strRef>
              <c:f>'4'!$F$8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B8C-4482-8B9F-3536BAF2CB39}"/>
              </c:ext>
            </c:extLst>
          </c:dPt>
          <c:dLbls>
            <c:dLbl>
              <c:idx val="0"/>
              <c:layout>
                <c:manualLayout>
                  <c:x val="2.19576052240427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8C-4482-8B9F-3536BAF2CB39}"/>
                </c:ext>
              </c:extLst>
            </c:dLbl>
            <c:dLbl>
              <c:idx val="2"/>
              <c:layout>
                <c:manualLayout>
                  <c:x val="2.1957605224042782E-2"/>
                  <c:y val="5.34453342381735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B8C-4482-8B9F-3536BAF2CB39}"/>
                </c:ext>
              </c:extLst>
            </c:dLbl>
            <c:dLbl>
              <c:idx val="3"/>
              <c:layout>
                <c:manualLayout>
                  <c:x val="2.415336574644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8C-4482-8B9F-3536BAF2CB39}"/>
                </c:ext>
              </c:extLst>
            </c:dLbl>
            <c:dLbl>
              <c:idx val="5"/>
              <c:layout>
                <c:manualLayout>
                  <c:x val="1.97618447016383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8C-4482-8B9F-3536BAF2CB39}"/>
                </c:ext>
              </c:extLst>
            </c:dLbl>
            <c:dLbl>
              <c:idx val="6"/>
              <c:layout>
                <c:manualLayout>
                  <c:x val="2.6346870471893453E-2"/>
                  <c:y val="2.288958066288225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B8C-4482-8B9F-3536BAF2CB39}"/>
                </c:ext>
              </c:extLst>
            </c:dLbl>
            <c:dLbl>
              <c:idx val="7"/>
              <c:layout>
                <c:manualLayout>
                  <c:x val="1.9761844701638342E-2"/>
                  <c:y val="1.0689066847634718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B8C-4482-8B9F-3536BAF2CB39}"/>
                </c:ext>
              </c:extLst>
            </c:dLbl>
            <c:dLbl>
              <c:idx val="8"/>
              <c:layout>
                <c:manualLayout>
                  <c:x val="2.1957605224042782E-2"/>
                  <c:y val="2.295459626767446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B8C-4482-8B9F-3536BAF2CB39}"/>
                </c:ext>
              </c:extLst>
            </c:dLbl>
            <c:dLbl>
              <c:idx val="9"/>
              <c:layout>
                <c:manualLayout>
                  <c:x val="3.073896622061803E-2"/>
                  <c:y val="-2.90674784837931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B8C-4482-8B9F-3536BAF2CB39}"/>
                </c:ext>
              </c:extLst>
            </c:dLbl>
            <c:dLbl>
              <c:idx val="10"/>
              <c:layout>
                <c:manualLayout>
                  <c:x val="2.8544886791255619E-2"/>
                  <c:y val="1.0689066847634718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B8C-4482-8B9F-3536BAF2CB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 （1,868人）</c:v>
                </c:pt>
                <c:pt idx="2">
                  <c:v>男性（841人）</c:v>
                </c:pt>
                <c:pt idx="3">
                  <c:v>女性（1,027人）</c:v>
                </c:pt>
                <c:pt idx="5">
                  <c:v>18~29歳（201人）</c:v>
                </c:pt>
                <c:pt idx="6">
                  <c:v>30~39歳（231人）</c:v>
                </c:pt>
                <c:pt idx="7">
                  <c:v>40~49歳（335人）</c:v>
                </c:pt>
                <c:pt idx="8">
                  <c:v>50~59歳（327人）</c:v>
                </c:pt>
                <c:pt idx="9">
                  <c:v>60~69歳（312人）</c:v>
                </c:pt>
                <c:pt idx="10">
                  <c:v>70歳以上（462人）</c:v>
                </c:pt>
              </c:strCache>
            </c:strRef>
          </c:cat>
          <c:val>
            <c:numRef>
              <c:f>'4'!$F$9:$F$19</c:f>
              <c:numCache>
                <c:formatCode>General</c:formatCode>
                <c:ptCount val="11"/>
                <c:pt idx="0" formatCode="0.0">
                  <c:v>2</c:v>
                </c:pt>
                <c:pt idx="2" formatCode="0.0">
                  <c:v>2.1</c:v>
                </c:pt>
                <c:pt idx="3" formatCode="0.0">
                  <c:v>1.9</c:v>
                </c:pt>
                <c:pt idx="5" formatCode="0.0">
                  <c:v>1</c:v>
                </c:pt>
                <c:pt idx="6" formatCode="0.0">
                  <c:v>1.7</c:v>
                </c:pt>
                <c:pt idx="7" formatCode="0.0">
                  <c:v>1.8</c:v>
                </c:pt>
                <c:pt idx="8" formatCode="0.0">
                  <c:v>1.2</c:v>
                </c:pt>
                <c:pt idx="9" formatCode="0.0">
                  <c:v>3.5</c:v>
                </c:pt>
                <c:pt idx="10" formatCode="0.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B8C-4482-8B9F-3536BAF2C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550424837171819E-2"/>
          <c:y val="0.90697537081120672"/>
          <c:w val="0.96744957516282803"/>
          <c:h val="7.55827687236769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0.00437</cdr:x>
      <cdr:y>0.19881</cdr:y>
    </cdr:from>
    <cdr:to>
      <cdr:x>0.19997</cdr:x>
      <cdr:y>0.26112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25400" y="926655"/>
          <a:ext cx="1136496" cy="290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0.38011</cdr:y>
    </cdr:from>
    <cdr:to>
      <cdr:x>0.19997</cdr:x>
      <cdr:y>0.44242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5400" y="1771640"/>
          <a:ext cx="1136496" cy="2904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0.05875</cdr:y>
    </cdr:from>
    <cdr:to>
      <cdr:x>0.2293</cdr:x>
      <cdr:y>0.12106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195867" y="256669"/>
          <a:ext cx="1136427" cy="272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0.03956</cdr:x>
      <cdr:y>0.91858</cdr:y>
    </cdr:from>
    <cdr:to>
      <cdr:x>0.05041</cdr:x>
      <cdr:y>0.93285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4D1B45F4-9A50-9658-36AD-EFE61AA61741}"/>
            </a:ext>
          </a:extLst>
        </cdr:cNvPr>
        <cdr:cNvSpPr/>
      </cdr:nvSpPr>
      <cdr:spPr>
        <a:xfrm xmlns:a="http://schemas.openxmlformats.org/drawingml/2006/main">
          <a:off x="229596" y="4008096"/>
          <a:ext cx="62971" cy="62266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0.52019</cdr:x>
      <cdr:y>0.92197</cdr:y>
    </cdr:from>
    <cdr:to>
      <cdr:x>0.53104</cdr:x>
      <cdr:y>0.93624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5182D7CE-A805-CE6A-9A59-82040E9E9EED}"/>
            </a:ext>
          </a:extLst>
        </cdr:cNvPr>
        <cdr:cNvSpPr/>
      </cdr:nvSpPr>
      <cdr:spPr>
        <a:xfrm xmlns:a="http://schemas.openxmlformats.org/drawingml/2006/main">
          <a:off x="3002465" y="4057880"/>
          <a:ext cx="62625" cy="6280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0.03886</cdr:x>
      <cdr:y>0.95673</cdr:y>
    </cdr:from>
    <cdr:to>
      <cdr:x>0.04971</cdr:x>
      <cdr:y>0.971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EC985499-DA7B-6C30-B4A1-35A88799AB96}"/>
            </a:ext>
          </a:extLst>
        </cdr:cNvPr>
        <cdr:cNvSpPr/>
      </cdr:nvSpPr>
      <cdr:spPr>
        <a:xfrm xmlns:a="http://schemas.openxmlformats.org/drawingml/2006/main">
          <a:off x="225512" y="4174575"/>
          <a:ext cx="62971" cy="62266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0.5204</cdr:x>
      <cdr:y>0.95782</cdr:y>
    </cdr:from>
    <cdr:to>
      <cdr:x>0.53125</cdr:x>
      <cdr:y>0.97209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4F1478E8-61C8-0A3C-0C52-9C30362A0E2E}"/>
            </a:ext>
          </a:extLst>
        </cdr:cNvPr>
        <cdr:cNvSpPr/>
      </cdr:nvSpPr>
      <cdr:spPr>
        <a:xfrm xmlns:a="http://schemas.openxmlformats.org/drawingml/2006/main">
          <a:off x="3020274" y="4179332"/>
          <a:ext cx="62971" cy="62266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44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79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83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32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3259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80152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53619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98014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4015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0000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7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28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65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11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570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45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33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8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55F0F-B66A-4BEF-86BB-E1C67BDD02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E9CAD-4B3B-4C07-A194-C74DCBE6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09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9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1F165E1-013F-E44F-8EBA-8BE0677F0BE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77703" y="1109435"/>
          <a:ext cx="5998754" cy="4943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2022-09-14T08:46:03Z</dcterms:created>
  <dcterms:modified xsi:type="dcterms:W3CDTF">2022-09-14T08:46:03Z</dcterms:modified>
</cp:coreProperties>
</file>