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「骨髄バンク」 にドナー登録していない理由</a:t>
            </a:r>
            <a:endParaRPr lang="en-US" altLang="ja-JP"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'15'!$C$8</c:f>
              <c:strCache>
                <c:ptCount val="1"/>
                <c:pt idx="0">
                  <c:v>総数（n=1,269人、M.T.=175.3%）</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'15'!$B$9:$B$19</c:f>
              <c:strCache>
                <c:ptCount val="11"/>
                <c:pt idx="0">
                  <c:v>痛み、後遺症などの骨髄の提供による身体的不安を感じるから</c:v>
                </c:pt>
                <c:pt idx="1">
                  <c:v>年齢制限・健康上の理由により登録できないから</c:v>
                </c:pt>
                <c:pt idx="2">
                  <c:v>ドナー登録方法や骨髄を提供するまでの流れがわからないから</c:v>
                </c:pt>
                <c:pt idx="3">
                  <c:v>骨髄の提供に抵抗感があるから</c:v>
                </c:pt>
                <c:pt idx="4">
                  <c:v>入院費用や休業による収入減などの骨髄の提供による経済的不安を感じるから</c:v>
                </c:pt>
                <c:pt idx="5">
                  <c:v>ドナー登録会場に行くのが面倒だから</c:v>
                </c:pt>
                <c:pt idx="6">
                  <c:v>ドナー登録や骨髄の提供を行う必要性を感じないから</c:v>
                </c:pt>
                <c:pt idx="7">
                  <c:v>家族の理解が得られないと考えられるから</c:v>
                </c:pt>
                <c:pt idx="8">
                  <c:v>職場の理解が得られないと考えられるから</c:v>
                </c:pt>
                <c:pt idx="9">
                  <c:v>その他</c:v>
                </c:pt>
                <c:pt idx="10">
                  <c:v>無回答</c:v>
                </c:pt>
              </c:strCache>
            </c:strRef>
          </c:cat>
          <c:val>
            <c:numRef>
              <c:f>'15'!$C$9:$C$19</c:f>
              <c:numCache>
                <c:formatCode>0.0_ </c:formatCode>
                <c:ptCount val="11"/>
                <c:pt idx="0">
                  <c:v>42.2</c:v>
                </c:pt>
                <c:pt idx="1">
                  <c:v>32.9</c:v>
                </c:pt>
                <c:pt idx="2">
                  <c:v>31.1</c:v>
                </c:pt>
                <c:pt idx="3">
                  <c:v>26.1</c:v>
                </c:pt>
                <c:pt idx="4">
                  <c:v>15.9</c:v>
                </c:pt>
                <c:pt idx="5">
                  <c:v>6</c:v>
                </c:pt>
                <c:pt idx="6">
                  <c:v>5.5</c:v>
                </c:pt>
                <c:pt idx="7">
                  <c:v>4.5999999999999996</c:v>
                </c:pt>
                <c:pt idx="8">
                  <c:v>3.8</c:v>
                </c:pt>
                <c:pt idx="9">
                  <c:v>3</c:v>
                </c:pt>
                <c:pt idx="10">
                  <c:v>4.3</c:v>
                </c:pt>
              </c:numCache>
            </c:numRef>
          </c:val>
          <c:extLst>
            <c:ext xmlns:c16="http://schemas.microsoft.com/office/drawing/2014/chart" uri="{C3380CC4-5D6E-409C-BE32-E72D297353CC}">
              <c16:uniqueId val="{00000000-C1CE-4DA9-BF74-459DFDC7B2D5}"/>
            </c:ext>
          </c:extLst>
        </c:ser>
        <c:dLbls>
          <c:showLegendKey val="0"/>
          <c:showVal val="0"/>
          <c:showCatName val="0"/>
          <c:showSerName val="0"/>
          <c:showPercent val="0"/>
          <c:showBubbleSize val="0"/>
        </c:dLbls>
        <c:gapWidth val="182"/>
        <c:axId val="1854766112"/>
        <c:axId val="1842575728"/>
      </c:barChart>
      <c:catAx>
        <c:axId val="1854766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42575728"/>
        <c:crosses val="autoZero"/>
        <c:auto val="1"/>
        <c:lblAlgn val="ctr"/>
        <c:lblOffset val="100"/>
        <c:noMultiLvlLbl val="0"/>
      </c:catAx>
      <c:valAx>
        <c:axId val="1842575728"/>
        <c:scaling>
          <c:orientation val="minMax"/>
          <c:max val="50"/>
          <c:min val="0"/>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54766112"/>
        <c:crosses val="autoZero"/>
        <c:crossBetween val="between"/>
        <c:majorUnit val="10"/>
      </c:valAx>
      <c:spPr>
        <a:noFill/>
        <a:ln>
          <a:noFill/>
        </a:ln>
        <a:effectLst/>
      </c:spPr>
    </c:plotArea>
    <c:legend>
      <c:legendPos val="t"/>
      <c:layout>
        <c:manualLayout>
          <c:xMode val="edge"/>
          <c:yMode val="edge"/>
          <c:x val="0.69005308135551591"/>
          <c:y val="0.8003429779348924"/>
          <c:w val="0.22573831630992899"/>
          <c:h val="4.4510701912630561E-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0.94088</cdr:x>
      <cdr:y>0.10188</cdr:y>
    </cdr:from>
    <cdr:to>
      <cdr:x>0.98876</cdr:x>
      <cdr:y>0.16333</cdr:y>
    </cdr:to>
    <cdr:sp macro="" textlink="">
      <cdr:nvSpPr>
        <cdr:cNvPr id="2" name="テキスト ボックス 1">
          <a:extLst xmlns:a="http://schemas.openxmlformats.org/drawingml/2006/main">
            <a:ext uri="{FF2B5EF4-FFF2-40B4-BE49-F238E27FC236}">
              <a16:creationId xmlns:a16="http://schemas.microsoft.com/office/drawing/2014/main" id="{739522AE-AF0F-4D39-BE65-028CF6C70A5E}"/>
            </a:ext>
          </a:extLst>
        </cdr:cNvPr>
        <cdr:cNvSpPr txBox="1"/>
      </cdr:nvSpPr>
      <cdr:spPr>
        <a:xfrm xmlns:a="http://schemas.openxmlformats.org/drawingml/2006/main">
          <a:off x="8081825" y="396088"/>
          <a:ext cx="411300" cy="238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100"/>
            <a:t>(%)</a:t>
          </a:r>
          <a:endParaRPr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3454358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43119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2162711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3262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393437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54201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842464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446756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982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230586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346349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3813994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484375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332237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78277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767176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3483265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04EDCD-B0D8-421F-8460-CD091BB86DD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284335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204EDCD-B0D8-421F-8460-CD091BB86DD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7E12FC-7EC2-4B13-87A1-79DB57CB21B5}" type="slidenum">
              <a:rPr kumimoji="1" lang="ja-JP" altLang="en-US" smtClean="0"/>
              <a:t>‹#›</a:t>
            </a:fld>
            <a:endParaRPr kumimoji="1" lang="ja-JP" altLang="en-US"/>
          </a:p>
        </p:txBody>
      </p:sp>
    </p:spTree>
    <p:extLst>
      <p:ext uri="{BB962C8B-B14F-4D97-AF65-F5344CB8AC3E}">
        <p14:creationId xmlns:p14="http://schemas.microsoft.com/office/powerpoint/2010/main" val="269851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603692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FE6452A0-FAF8-4FC2-AEFE-39C0047E2D2A}"/>
              </a:ext>
            </a:extLst>
          </p:cNvPr>
          <p:cNvGraphicFramePr>
            <a:graphicFrameLocks/>
          </p:cNvGraphicFramePr>
          <p:nvPr>
            <p:extLst/>
          </p:nvPr>
        </p:nvGraphicFramePr>
        <p:xfrm>
          <a:off x="88899" y="1028700"/>
          <a:ext cx="8864601" cy="5422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9166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2022-09-14T08:46:50Z</dcterms:created>
  <dcterms:modified xsi:type="dcterms:W3CDTF">2022-09-14T08:46:51Z</dcterms:modified>
</cp:coreProperties>
</file>