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>
                <a:solidFill>
                  <a:sysClr val="windowText" lastClr="000000"/>
                </a:solidFill>
              </a:rPr>
              <a:t>「骨髄バンク」へのドナー登録状況</a:t>
            </a:r>
            <a:endParaRPr lang="ja-JP" dirty="0">
              <a:solidFill>
                <a:sysClr val="windowText" lastClr="00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552104612252512"/>
          <c:y val="8.5090125391849528E-2"/>
          <c:w val="0.81500530845460639"/>
          <c:h val="0.7945170377409720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'14'!$C$8</c:f>
              <c:strCache>
                <c:ptCount val="1"/>
                <c:pt idx="0">
                  <c:v>登録している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3F2-43EA-80AE-8220AB7750B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'14'!$B$9:$B$19</c:f>
              <c:strCache>
                <c:ptCount val="11"/>
                <c:pt idx="0">
                  <c:v>総数（1,290人）</c:v>
                </c:pt>
                <c:pt idx="2">
                  <c:v>男性（583人）</c:v>
                </c:pt>
                <c:pt idx="3">
                  <c:v>女性（707人）</c:v>
                </c:pt>
                <c:pt idx="5">
                  <c:v>18～29歳（91人）</c:v>
                </c:pt>
                <c:pt idx="6">
                  <c:v>30～39歳（147人）</c:v>
                </c:pt>
                <c:pt idx="7">
                  <c:v>40～49歳（247人）</c:v>
                </c:pt>
                <c:pt idx="8">
                  <c:v>50～59歳（250人）</c:v>
                </c:pt>
                <c:pt idx="9">
                  <c:v>60～69歳（248人）</c:v>
                </c:pt>
                <c:pt idx="10">
                  <c:v>70歳以上（307人）</c:v>
                </c:pt>
              </c:strCache>
            </c:strRef>
          </c:cat>
          <c:val>
            <c:numRef>
              <c:f>'14'!$C$9:$C$19</c:f>
              <c:numCache>
                <c:formatCode>General</c:formatCode>
                <c:ptCount val="11"/>
                <c:pt idx="0" formatCode="0.0_ ">
                  <c:v>1.4</c:v>
                </c:pt>
                <c:pt idx="2" formatCode="0.0_ ">
                  <c:v>1.7</c:v>
                </c:pt>
                <c:pt idx="3" formatCode="0.0_ ">
                  <c:v>1.1000000000000001</c:v>
                </c:pt>
                <c:pt idx="5" formatCode="0.0_ ">
                  <c:v>1.1000000000000001</c:v>
                </c:pt>
                <c:pt idx="6" formatCode="0.0_ ">
                  <c:v>4.0999999999999996</c:v>
                </c:pt>
                <c:pt idx="7" formatCode="0.0_ ">
                  <c:v>1.6</c:v>
                </c:pt>
                <c:pt idx="8" formatCode="0.0_ ">
                  <c:v>2.4</c:v>
                </c:pt>
                <c:pt idx="9" formatCode="0.0_ ">
                  <c:v>0</c:v>
                </c:pt>
                <c:pt idx="10" formatCode="0.0_ 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3F2-43EA-80AE-8220AB7750B0}"/>
            </c:ext>
          </c:extLst>
        </c:ser>
        <c:ser>
          <c:idx val="1"/>
          <c:order val="1"/>
          <c:tx>
            <c:strRef>
              <c:f>'14'!$D$8</c:f>
              <c:strCache>
                <c:ptCount val="1"/>
                <c:pt idx="0">
                  <c:v>登録していない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53F2-43EA-80AE-8220AB7750B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'14'!$B$9:$B$19</c:f>
              <c:strCache>
                <c:ptCount val="11"/>
                <c:pt idx="0">
                  <c:v>総数（1,290人）</c:v>
                </c:pt>
                <c:pt idx="2">
                  <c:v>男性（583人）</c:v>
                </c:pt>
                <c:pt idx="3">
                  <c:v>女性（707人）</c:v>
                </c:pt>
                <c:pt idx="5">
                  <c:v>18～29歳（91人）</c:v>
                </c:pt>
                <c:pt idx="6">
                  <c:v>30～39歳（147人）</c:v>
                </c:pt>
                <c:pt idx="7">
                  <c:v>40～49歳（247人）</c:v>
                </c:pt>
                <c:pt idx="8">
                  <c:v>50～59歳（250人）</c:v>
                </c:pt>
                <c:pt idx="9">
                  <c:v>60～69歳（248人）</c:v>
                </c:pt>
                <c:pt idx="10">
                  <c:v>70歳以上（307人）</c:v>
                </c:pt>
              </c:strCache>
            </c:strRef>
          </c:cat>
          <c:val>
            <c:numRef>
              <c:f>'14'!$D$9:$D$19</c:f>
              <c:numCache>
                <c:formatCode>General</c:formatCode>
                <c:ptCount val="11"/>
                <c:pt idx="0" formatCode="0.0_ ">
                  <c:v>98.4</c:v>
                </c:pt>
                <c:pt idx="2" formatCode="0.0_ ">
                  <c:v>98.1</c:v>
                </c:pt>
                <c:pt idx="3" formatCode="0.0_ ">
                  <c:v>98.6</c:v>
                </c:pt>
                <c:pt idx="5" formatCode="0.0_ ">
                  <c:v>98.9</c:v>
                </c:pt>
                <c:pt idx="6" formatCode="0.0_ ">
                  <c:v>95.2</c:v>
                </c:pt>
                <c:pt idx="7" formatCode="0.0_ ">
                  <c:v>97.6</c:v>
                </c:pt>
                <c:pt idx="8" formatCode="0.0_ ">
                  <c:v>97.6</c:v>
                </c:pt>
                <c:pt idx="9" formatCode="0.0_ ">
                  <c:v>100</c:v>
                </c:pt>
                <c:pt idx="10" formatCode="0.0_ ">
                  <c:v>99.7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3F2-43EA-80AE-8220AB7750B0}"/>
            </c:ext>
          </c:extLst>
        </c:ser>
        <c:ser>
          <c:idx val="2"/>
          <c:order val="2"/>
          <c:tx>
            <c:strRef>
              <c:f>'14'!$E$8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3F2-43EA-80AE-8220AB7750B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'14'!$B$9:$B$19</c:f>
              <c:strCache>
                <c:ptCount val="11"/>
                <c:pt idx="0">
                  <c:v>総数（1,290人）</c:v>
                </c:pt>
                <c:pt idx="2">
                  <c:v>男性（583人）</c:v>
                </c:pt>
                <c:pt idx="3">
                  <c:v>女性（707人）</c:v>
                </c:pt>
                <c:pt idx="5">
                  <c:v>18～29歳（91人）</c:v>
                </c:pt>
                <c:pt idx="6">
                  <c:v>30～39歳（147人）</c:v>
                </c:pt>
                <c:pt idx="7">
                  <c:v>40～49歳（247人）</c:v>
                </c:pt>
                <c:pt idx="8">
                  <c:v>50～59歳（250人）</c:v>
                </c:pt>
                <c:pt idx="9">
                  <c:v>60～69歳（248人）</c:v>
                </c:pt>
                <c:pt idx="10">
                  <c:v>70歳以上（307人）</c:v>
                </c:pt>
              </c:strCache>
            </c:strRef>
          </c:cat>
          <c:val>
            <c:numRef>
              <c:f>'14'!$E$9:$E$19</c:f>
              <c:numCache>
                <c:formatCode>General</c:formatCode>
                <c:ptCount val="11"/>
                <c:pt idx="0" formatCode="0.0_ ">
                  <c:v>0.2</c:v>
                </c:pt>
                <c:pt idx="2" formatCode="0.0_ ">
                  <c:v>0.2</c:v>
                </c:pt>
                <c:pt idx="3" formatCode="0.0_ ">
                  <c:v>0.3</c:v>
                </c:pt>
                <c:pt idx="5" formatCode="0.0_ ">
                  <c:v>0</c:v>
                </c:pt>
                <c:pt idx="6" formatCode="0.0_ ">
                  <c:v>0.7</c:v>
                </c:pt>
                <c:pt idx="7" formatCode="0.0_ ">
                  <c:v>0.8</c:v>
                </c:pt>
                <c:pt idx="8" formatCode="0.0_ ">
                  <c:v>0</c:v>
                </c:pt>
                <c:pt idx="9" formatCode="0.0_ ">
                  <c:v>0</c:v>
                </c:pt>
                <c:pt idx="10" formatCode="0.0_ 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3F2-43EA-80AE-8220AB7750B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56942960"/>
        <c:axId val="2056947952"/>
      </c:barChart>
      <c:catAx>
        <c:axId val="20569429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7952"/>
        <c:crosses val="autoZero"/>
        <c:auto val="1"/>
        <c:lblAlgn val="ctr"/>
        <c:lblOffset val="100"/>
        <c:noMultiLvlLbl val="0"/>
      </c:catAx>
      <c:valAx>
        <c:axId val="20569479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2960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0.00396</cdr:x>
      <cdr:y>0.06308</cdr:y>
    </cdr:from>
    <cdr:to>
      <cdr:x>0.13094</cdr:x>
      <cdr:y>0.10902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0C7BB180-6DCB-6A7A-2184-C3147AC94A66}"/>
            </a:ext>
          </a:extLst>
        </cdr:cNvPr>
        <cdr:cNvSpPr txBox="1"/>
      </cdr:nvSpPr>
      <cdr:spPr>
        <a:xfrm xmlns:a="http://schemas.openxmlformats.org/drawingml/2006/main">
          <a:off x="34390" y="393829"/>
          <a:ext cx="1102727" cy="2868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0.01245</cdr:x>
      <cdr:y>0.20729</cdr:y>
    </cdr:from>
    <cdr:to>
      <cdr:x>0.10721</cdr:x>
      <cdr:y>0.25508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AA88FEC6-ED2A-183F-05E6-9D549F0C7B6E}"/>
            </a:ext>
          </a:extLst>
        </cdr:cNvPr>
        <cdr:cNvSpPr txBox="1"/>
      </cdr:nvSpPr>
      <cdr:spPr>
        <a:xfrm xmlns:a="http://schemas.openxmlformats.org/drawingml/2006/main">
          <a:off x="111761" y="1343660"/>
          <a:ext cx="850899" cy="3098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0.00636</cdr:x>
      <cdr:y>0.42359</cdr:y>
    </cdr:from>
    <cdr:to>
      <cdr:x>0.12518</cdr:x>
      <cdr:y>0.47178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1001D4D-709C-2E1A-0FD2-D7F0BC51A871}"/>
            </a:ext>
          </a:extLst>
        </cdr:cNvPr>
        <cdr:cNvSpPr txBox="1"/>
      </cdr:nvSpPr>
      <cdr:spPr>
        <a:xfrm xmlns:a="http://schemas.openxmlformats.org/drawingml/2006/main">
          <a:off x="57150" y="2745740"/>
          <a:ext cx="1066800" cy="3123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8ED6B-05A7-4E4B-8B88-667AAC30A79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2B2C-B707-4E19-A304-C74E760EED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802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8ED6B-05A7-4E4B-8B88-667AAC30A79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2B2C-B707-4E19-A304-C74E760EED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5093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8ED6B-05A7-4E4B-8B88-667AAC30A79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2B2C-B707-4E19-A304-C74E760EED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7501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500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8597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332922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160949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539628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00178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75726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8ED6B-05A7-4E4B-8B88-667AAC30A79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2B2C-B707-4E19-A304-C74E760EED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9269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8ED6B-05A7-4E4B-8B88-667AAC30A79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2B2C-B707-4E19-A304-C74E760EED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3356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8ED6B-05A7-4E4B-8B88-667AAC30A79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2B2C-B707-4E19-A304-C74E760EED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031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8ED6B-05A7-4E4B-8B88-667AAC30A79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2B2C-B707-4E19-A304-C74E760EED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533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8ED6B-05A7-4E4B-8B88-667AAC30A79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2B2C-B707-4E19-A304-C74E760EED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1222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8ED6B-05A7-4E4B-8B88-667AAC30A79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2B2C-B707-4E19-A304-C74E760EED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004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8ED6B-05A7-4E4B-8B88-667AAC30A79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2B2C-B707-4E19-A304-C74E760EED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593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8ED6B-05A7-4E4B-8B88-667AAC30A79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2B2C-B707-4E19-A304-C74E760EED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3668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8ED6B-05A7-4E4B-8B88-667AAC30A79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02B2C-B707-4E19-A304-C74E760EED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470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651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AF6402D7-FA18-4120-AAA6-76C361C7E71E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27001" y="990601"/>
          <a:ext cx="8763000" cy="5549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3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2022-09-14T08:46:52Z</dcterms:created>
  <dcterms:modified xsi:type="dcterms:W3CDTF">2022-09-14T08:46:52Z</dcterms:modified>
</cp:coreProperties>
</file>