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「骨髄バンク」を知ったきっかけ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'13'!$C$8</c:f>
              <c:strCache>
                <c:ptCount val="1"/>
                <c:pt idx="0">
                  <c:v>総数（n=1,290人、M.T.=181.8%）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テレビ・ラジオ</c:v>
                </c:pt>
                <c:pt idx="1">
                  <c:v>新聞・雑誌・書籍</c:v>
                </c:pt>
                <c:pt idx="2">
                  <c:v>ポスター・電車広告など街中の広告</c:v>
                </c:pt>
                <c:pt idx="3">
                  <c:v>家庭・友人・知人</c:v>
                </c:pt>
                <c:pt idx="4">
                  <c:v>献血会場</c:v>
                </c:pt>
                <c:pt idx="5">
                  <c:v>学校の授業・行事</c:v>
                </c:pt>
                <c:pt idx="6">
                  <c:v>日本骨髄バンクや厚生労働省などのホームページ</c:v>
                </c:pt>
                <c:pt idx="7">
                  <c:v>LINEやYouTubeなどのSNS</c:v>
                </c:pt>
                <c:pt idx="8">
                  <c:v>講演会・イベントなど（献血会場を除く）</c:v>
                </c:pt>
                <c:pt idx="9">
                  <c:v>その他</c:v>
                </c:pt>
                <c:pt idx="10">
                  <c:v>無回答</c:v>
                </c:pt>
              </c:strCache>
            </c:strRef>
          </c:cat>
          <c:val>
            <c:numRef>
              <c:f>'13'!$C$9:$C$19</c:f>
              <c:numCache>
                <c:formatCode>0.0_ </c:formatCode>
                <c:ptCount val="11"/>
                <c:pt idx="0">
                  <c:v>85</c:v>
                </c:pt>
                <c:pt idx="1">
                  <c:v>41.9</c:v>
                </c:pt>
                <c:pt idx="2">
                  <c:v>13.6</c:v>
                </c:pt>
                <c:pt idx="3">
                  <c:v>12.6</c:v>
                </c:pt>
                <c:pt idx="4">
                  <c:v>11.2</c:v>
                </c:pt>
                <c:pt idx="5">
                  <c:v>6.3</c:v>
                </c:pt>
                <c:pt idx="6">
                  <c:v>4.9000000000000004</c:v>
                </c:pt>
                <c:pt idx="7">
                  <c:v>1.9</c:v>
                </c:pt>
                <c:pt idx="8">
                  <c:v>1.9</c:v>
                </c:pt>
                <c:pt idx="9">
                  <c:v>1.6</c:v>
                </c:pt>
                <c:pt idx="1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9B-4E6A-B1AD-E08079B2E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54766112"/>
        <c:axId val="1842575728"/>
      </c:barChart>
      <c:catAx>
        <c:axId val="18547661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42575728"/>
        <c:crosses val="autoZero"/>
        <c:auto val="1"/>
        <c:lblAlgn val="ctr"/>
        <c:lblOffset val="100"/>
        <c:noMultiLvlLbl val="0"/>
      </c:catAx>
      <c:valAx>
        <c:axId val="1842575728"/>
        <c:scaling>
          <c:orientation val="minMax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5476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69005308135551591"/>
          <c:y val="0.8003429779348924"/>
          <c:w val="0.22573831630992899"/>
          <c:h val="4.45107019126305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0.94088</cdr:x>
      <cdr:y>0.10188</cdr:y>
    </cdr:from>
    <cdr:to>
      <cdr:x>0.98876</cdr:x>
      <cdr:y>0.16333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39522AE-AF0F-4D39-BE65-028CF6C70A5E}"/>
            </a:ext>
          </a:extLst>
        </cdr:cNvPr>
        <cdr:cNvSpPr txBox="1"/>
      </cdr:nvSpPr>
      <cdr:spPr>
        <a:xfrm xmlns:a="http://schemas.openxmlformats.org/drawingml/2006/main">
          <a:off x="8081825" y="396088"/>
          <a:ext cx="411300" cy="238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ja-JP" sz="1100"/>
            <a:t>(%)</a:t>
          </a:r>
          <a:endParaRPr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36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95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697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92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3541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7377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91512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40623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2505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7038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34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4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370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75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33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82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43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63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64CE0-CAE4-4537-B370-D36F9CBBFB8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846A1-1ACD-4D1F-85EB-197E6127BC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15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76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6C68C8C-EFFA-4FEC-B40B-A4581E92B3C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399" y="977900"/>
          <a:ext cx="8877301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318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2022-09-14T08:46:53Z</dcterms:created>
  <dcterms:modified xsi:type="dcterms:W3CDTF">2022-09-14T08:46:53Z</dcterms:modified>
</cp:coreProperties>
</file>