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>
                <a:solidFill>
                  <a:sysClr val="windowText" lastClr="000000"/>
                </a:solidFill>
              </a:rPr>
              <a:t>「骨髄バンク」の認知度</a:t>
            </a:r>
            <a:endParaRPr lang="ja-JP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52104612252512"/>
          <c:y val="8.5090125391849528E-2"/>
          <c:w val="0.81500530845460639"/>
          <c:h val="0.7945170377409720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知っている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C3-4DF5-A292-B820BA2AFE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'12'!$C$9:$C$19</c:f>
              <c:numCache>
                <c:formatCode>General</c:formatCode>
                <c:ptCount val="11"/>
                <c:pt idx="0" formatCode="0.0_ ">
                  <c:v>75.7</c:v>
                </c:pt>
                <c:pt idx="2" formatCode="0.0_ ">
                  <c:v>72.099999999999994</c:v>
                </c:pt>
                <c:pt idx="3" formatCode="0.0_ ">
                  <c:v>78.900000000000006</c:v>
                </c:pt>
                <c:pt idx="5" formatCode="0.0_ ">
                  <c:v>52.3</c:v>
                </c:pt>
                <c:pt idx="6" formatCode="0.0_ ">
                  <c:v>72.099999999999994</c:v>
                </c:pt>
                <c:pt idx="7" formatCode="0.0_ ">
                  <c:v>84.9</c:v>
                </c:pt>
                <c:pt idx="8" formatCode="0.0_ ">
                  <c:v>85.3</c:v>
                </c:pt>
                <c:pt idx="9" formatCode="0.0_ ">
                  <c:v>84.4</c:v>
                </c:pt>
                <c:pt idx="10" formatCode="0.0_ ">
                  <c:v>68.400000000000006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C3-4DF5-A292-B820BA2AFEF1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知らない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1C3-4DF5-A292-B820BA2AFE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'12'!$D$9:$D$19</c:f>
              <c:numCache>
                <c:formatCode>General</c:formatCode>
                <c:ptCount val="11"/>
                <c:pt idx="0" formatCode="0.0_ ">
                  <c:v>23.3</c:v>
                </c:pt>
                <c:pt idx="2" formatCode="0.0_ ">
                  <c:v>26.9</c:v>
                </c:pt>
                <c:pt idx="3" formatCode="0.0_ ">
                  <c:v>20</c:v>
                </c:pt>
                <c:pt idx="5" formatCode="0.0_ ">
                  <c:v>47.1</c:v>
                </c:pt>
                <c:pt idx="6" formatCode="0.0_ ">
                  <c:v>27.9</c:v>
                </c:pt>
                <c:pt idx="7" formatCode="0.0_ ">
                  <c:v>14.8</c:v>
                </c:pt>
                <c:pt idx="8" formatCode="0.0_ ">
                  <c:v>13.3</c:v>
                </c:pt>
                <c:pt idx="9" formatCode="0.0_ ">
                  <c:v>15.3</c:v>
                </c:pt>
                <c:pt idx="10" formatCode="0.0_ 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C3-4DF5-A292-B820BA2AFEF1}"/>
            </c:ext>
          </c:extLst>
        </c:ser>
        <c:ser>
          <c:idx val="2"/>
          <c:order val="2"/>
          <c:tx>
            <c:strRef>
              <c:f>'12'!$E$8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1C3-4DF5-A292-B820BA2AFE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'12'!$E$9:$E$19</c:f>
              <c:numCache>
                <c:formatCode>General</c:formatCode>
                <c:ptCount val="11"/>
                <c:pt idx="0" formatCode="0.0_ ">
                  <c:v>1.1000000000000001</c:v>
                </c:pt>
                <c:pt idx="2" formatCode="0.0_ ">
                  <c:v>1</c:v>
                </c:pt>
                <c:pt idx="3" formatCode="0.0_ ">
                  <c:v>1.1000000000000001</c:v>
                </c:pt>
                <c:pt idx="5" formatCode="0.0_ ">
                  <c:v>0.6</c:v>
                </c:pt>
                <c:pt idx="6" formatCode="0.0_ ">
                  <c:v>0</c:v>
                </c:pt>
                <c:pt idx="7" formatCode="0.0_ ">
                  <c:v>0.3</c:v>
                </c:pt>
                <c:pt idx="8" formatCode="0.0_ ">
                  <c:v>1.4</c:v>
                </c:pt>
                <c:pt idx="9" formatCode="0.0_ ">
                  <c:v>0.3</c:v>
                </c:pt>
                <c:pt idx="10" formatCode="0.0_ 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1C3-4DF5-A292-B820BA2AFEF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0.00396</cdr:x>
      <cdr:y>0.06308</cdr:y>
    </cdr:from>
    <cdr:to>
      <cdr:x>0.13094</cdr:x>
      <cdr:y>0.10902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C7BB180-6DCB-6A7A-2184-C3147AC94A66}"/>
            </a:ext>
          </a:extLst>
        </cdr:cNvPr>
        <cdr:cNvSpPr txBox="1"/>
      </cdr:nvSpPr>
      <cdr:spPr>
        <a:xfrm xmlns:a="http://schemas.openxmlformats.org/drawingml/2006/main">
          <a:off x="34390" y="393829"/>
          <a:ext cx="1102727" cy="2868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0.01245</cdr:x>
      <cdr:y>0.20729</cdr:y>
    </cdr:from>
    <cdr:to>
      <cdr:x>0.10721</cdr:x>
      <cdr:y>0.25508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A88FEC6-ED2A-183F-05E6-9D549F0C7B6E}"/>
            </a:ext>
          </a:extLst>
        </cdr:cNvPr>
        <cdr:cNvSpPr txBox="1"/>
      </cdr:nvSpPr>
      <cdr:spPr>
        <a:xfrm xmlns:a="http://schemas.openxmlformats.org/drawingml/2006/main">
          <a:off x="111761" y="1343660"/>
          <a:ext cx="850899" cy="309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0.00636</cdr:x>
      <cdr:y>0.42359</cdr:y>
    </cdr:from>
    <cdr:to>
      <cdr:x>0.12518</cdr:x>
      <cdr:y>0.47178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1001D4D-709C-2E1A-0FD2-D7F0BC51A871}"/>
            </a:ext>
          </a:extLst>
        </cdr:cNvPr>
        <cdr:cNvSpPr txBox="1"/>
      </cdr:nvSpPr>
      <cdr:spPr>
        <a:xfrm xmlns:a="http://schemas.openxmlformats.org/drawingml/2006/main">
          <a:off x="57150" y="2745740"/>
          <a:ext cx="1066800" cy="3123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5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40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891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5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0667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23168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89237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34591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7231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53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67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6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43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73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33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7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76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22D92-9630-4973-B6E3-7D2D43C81A3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0FB9-F068-4338-87CB-25A3A0A21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05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05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A1A5A9D-3D8D-42E0-932F-221955212AC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7483" y="1101090"/>
          <a:ext cx="8649018" cy="543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34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2022-09-14T08:46:54Z</dcterms:created>
  <dcterms:modified xsi:type="dcterms:W3CDTF">2022-09-14T08:46:54Z</dcterms:modified>
</cp:coreProperties>
</file>