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r>
              <a:rPr lang="ja-JP" altLang="en-US" dirty="0"/>
              <a:t>家族が脳死下または心停止後において提供意思を表示していなかった場合の負担感</a:t>
            </a:r>
            <a:endParaRPr lang="en-US" altLang="ja-JP" dirty="0"/>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percentStacked"/>
        <c:varyColors val="0"/>
        <c:ser>
          <c:idx val="0"/>
          <c:order val="0"/>
          <c:tx>
            <c:strRef>
              <c:f>'10'!$C$8</c:f>
              <c:strCache>
                <c:ptCount val="1"/>
                <c:pt idx="0">
                  <c:v>大いに負担に感じる</c:v>
                </c:pt>
              </c:strCache>
            </c:strRef>
          </c:tx>
          <c:spPr>
            <a:solidFill>
              <a:srgbClr val="2A3151"/>
            </a:solidFill>
            <a:ln>
              <a:noFill/>
            </a:ln>
            <a:effectLst/>
          </c:spPr>
          <c:invertIfNegative val="0"/>
          <c:dPt>
            <c:idx val="3"/>
            <c:invertIfNegative val="0"/>
            <c:bubble3D val="0"/>
            <c:spPr>
              <a:solidFill>
                <a:srgbClr val="790011"/>
              </a:solidFill>
              <a:ln>
                <a:noFill/>
              </a:ln>
              <a:effectLst/>
            </c:spPr>
            <c:extLst>
              <c:ext xmlns:c16="http://schemas.microsoft.com/office/drawing/2014/chart" uri="{C3380CC4-5D6E-409C-BE32-E72D297353CC}">
                <c16:uniqueId val="{00000001-A0A0-40A3-9800-55E7B1FD9101}"/>
              </c:ext>
            </c:extLst>
          </c:dPt>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'10'!$B$9:$B$19</c:f>
              <c:strCache>
                <c:ptCount val="11"/>
                <c:pt idx="0">
                  <c:v>総数（1,705人）</c:v>
                </c:pt>
                <c:pt idx="2">
                  <c:v>男性（809人）</c:v>
                </c:pt>
                <c:pt idx="3">
                  <c:v>女性（896人）</c:v>
                </c:pt>
                <c:pt idx="5">
                  <c:v>18～29歳（174人）</c:v>
                </c:pt>
                <c:pt idx="6">
                  <c:v>30～39歳（204人）</c:v>
                </c:pt>
                <c:pt idx="7">
                  <c:v>40～49歳（291人）</c:v>
                </c:pt>
                <c:pt idx="8">
                  <c:v>50～59歳（293人）</c:v>
                </c:pt>
                <c:pt idx="9">
                  <c:v>60～69歳（294人）</c:v>
                </c:pt>
                <c:pt idx="10">
                  <c:v>70歳以上（449人）</c:v>
                </c:pt>
              </c:strCache>
            </c:strRef>
          </c:cat>
          <c:val>
            <c:numRef>
              <c:f>'10'!$C$9:$C$19</c:f>
              <c:numCache>
                <c:formatCode>General</c:formatCode>
                <c:ptCount val="11"/>
                <c:pt idx="0" formatCode="0.0_ ">
                  <c:v>25.8</c:v>
                </c:pt>
                <c:pt idx="2" formatCode="0.0_ ">
                  <c:v>21.9</c:v>
                </c:pt>
                <c:pt idx="3" formatCode="0.0_ ">
                  <c:v>29.4</c:v>
                </c:pt>
                <c:pt idx="5" formatCode="0.0_ ">
                  <c:v>23.6</c:v>
                </c:pt>
                <c:pt idx="6" formatCode="0.0_ ">
                  <c:v>22.1</c:v>
                </c:pt>
                <c:pt idx="7" formatCode="0.0_ ">
                  <c:v>27.1</c:v>
                </c:pt>
                <c:pt idx="8" formatCode="0.0_ ">
                  <c:v>28</c:v>
                </c:pt>
                <c:pt idx="9" formatCode="0.0_ ">
                  <c:v>20.100000000000001</c:v>
                </c:pt>
                <c:pt idx="10" formatCode="0.0_ ">
                  <c:v>29.8</c:v>
                </c:pt>
              </c:numCache>
            </c:numRef>
          </c:val>
          <c:extLst>
            <c:ext xmlns:c16="http://schemas.microsoft.com/office/drawing/2014/chart" uri="{C3380CC4-5D6E-409C-BE32-E72D297353CC}">
              <c16:uniqueId val="{00000002-A0A0-40A3-9800-55E7B1FD9101}"/>
            </c:ext>
          </c:extLst>
        </c:ser>
        <c:ser>
          <c:idx val="1"/>
          <c:order val="1"/>
          <c:tx>
            <c:strRef>
              <c:f>'10'!$D$8</c:f>
              <c:strCache>
                <c:ptCount val="1"/>
                <c:pt idx="0">
                  <c:v>負担に感じる</c:v>
                </c:pt>
              </c:strCache>
            </c:strRef>
          </c:tx>
          <c:spPr>
            <a:solidFill>
              <a:srgbClr val="00468B"/>
            </a:solidFill>
            <a:ln>
              <a:noFill/>
            </a:ln>
            <a:effectLst/>
          </c:spPr>
          <c:invertIfNegative val="0"/>
          <c:dPt>
            <c:idx val="3"/>
            <c:invertIfNegative val="0"/>
            <c:bubble3D val="0"/>
            <c:spPr>
              <a:solidFill>
                <a:srgbClr val="AF1D36"/>
              </a:solidFill>
              <a:ln>
                <a:noFill/>
              </a:ln>
              <a:effectLst/>
            </c:spPr>
            <c:extLst>
              <c:ext xmlns:c16="http://schemas.microsoft.com/office/drawing/2014/chart" uri="{C3380CC4-5D6E-409C-BE32-E72D297353CC}">
                <c16:uniqueId val="{00000004-A0A0-40A3-9800-55E7B1FD9101}"/>
              </c:ext>
            </c:extLst>
          </c:dPt>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'10'!$B$9:$B$19</c:f>
              <c:strCache>
                <c:ptCount val="11"/>
                <c:pt idx="0">
                  <c:v>総数（1,705人）</c:v>
                </c:pt>
                <c:pt idx="2">
                  <c:v>男性（809人）</c:v>
                </c:pt>
                <c:pt idx="3">
                  <c:v>女性（896人）</c:v>
                </c:pt>
                <c:pt idx="5">
                  <c:v>18～29歳（174人）</c:v>
                </c:pt>
                <c:pt idx="6">
                  <c:v>30～39歳（204人）</c:v>
                </c:pt>
                <c:pt idx="7">
                  <c:v>40～49歳（291人）</c:v>
                </c:pt>
                <c:pt idx="8">
                  <c:v>50～59歳（293人）</c:v>
                </c:pt>
                <c:pt idx="9">
                  <c:v>60～69歳（294人）</c:v>
                </c:pt>
                <c:pt idx="10">
                  <c:v>70歳以上（449人）</c:v>
                </c:pt>
              </c:strCache>
            </c:strRef>
          </c:cat>
          <c:val>
            <c:numRef>
              <c:f>'10'!$D$9:$D$19</c:f>
              <c:numCache>
                <c:formatCode>General</c:formatCode>
                <c:ptCount val="11"/>
                <c:pt idx="0" formatCode="0.0_ ">
                  <c:v>36.5</c:v>
                </c:pt>
                <c:pt idx="2" formatCode="0.0_ ">
                  <c:v>36.1</c:v>
                </c:pt>
                <c:pt idx="3" formatCode="0.0_ ">
                  <c:v>36.9</c:v>
                </c:pt>
                <c:pt idx="5" formatCode="0.0_ ">
                  <c:v>33.9</c:v>
                </c:pt>
                <c:pt idx="6" formatCode="0.0_ ">
                  <c:v>33.299999999999997</c:v>
                </c:pt>
                <c:pt idx="7" formatCode="0.0_ ">
                  <c:v>35.4</c:v>
                </c:pt>
                <c:pt idx="8" formatCode="0.0_ ">
                  <c:v>33.1</c:v>
                </c:pt>
                <c:pt idx="9" formatCode="0.0_ ">
                  <c:v>43.5</c:v>
                </c:pt>
                <c:pt idx="10" formatCode="0.0_ ">
                  <c:v>37.4</c:v>
                </c:pt>
              </c:numCache>
            </c:numRef>
          </c:val>
          <c:extLst>
            <c:ext xmlns:c16="http://schemas.microsoft.com/office/drawing/2014/chart" uri="{C3380CC4-5D6E-409C-BE32-E72D297353CC}">
              <c16:uniqueId val="{00000005-A0A0-40A3-9800-55E7B1FD9101}"/>
            </c:ext>
          </c:extLst>
        </c:ser>
        <c:ser>
          <c:idx val="2"/>
          <c:order val="2"/>
          <c:tx>
            <c:strRef>
              <c:f>'10'!$E$8</c:f>
              <c:strCache>
                <c:ptCount val="1"/>
                <c:pt idx="0">
                  <c:v>少し負担に感じる</c:v>
                </c:pt>
              </c:strCache>
            </c:strRef>
          </c:tx>
          <c:spPr>
            <a:solidFill>
              <a:srgbClr val="0071BC"/>
            </a:solidFill>
            <a:ln>
              <a:noFill/>
            </a:ln>
            <a:effectLst/>
          </c:spPr>
          <c:invertIfNegative val="0"/>
          <c:dPt>
            <c:idx val="3"/>
            <c:invertIfNegative val="0"/>
            <c:bubble3D val="0"/>
            <c:spPr>
              <a:solidFill>
                <a:srgbClr val="E75560"/>
              </a:solidFill>
              <a:ln>
                <a:noFill/>
              </a:ln>
              <a:effectLst/>
            </c:spPr>
            <c:extLst>
              <c:ext xmlns:c16="http://schemas.microsoft.com/office/drawing/2014/chart" uri="{C3380CC4-5D6E-409C-BE32-E72D297353CC}">
                <c16:uniqueId val="{00000007-A0A0-40A3-9800-55E7B1FD9101}"/>
              </c:ext>
            </c:extLst>
          </c:dPt>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'10'!$B$9:$B$19</c:f>
              <c:strCache>
                <c:ptCount val="11"/>
                <c:pt idx="0">
                  <c:v>総数（1,705人）</c:v>
                </c:pt>
                <c:pt idx="2">
                  <c:v>男性（809人）</c:v>
                </c:pt>
                <c:pt idx="3">
                  <c:v>女性（896人）</c:v>
                </c:pt>
                <c:pt idx="5">
                  <c:v>18～29歳（174人）</c:v>
                </c:pt>
                <c:pt idx="6">
                  <c:v>30～39歳（204人）</c:v>
                </c:pt>
                <c:pt idx="7">
                  <c:v>40～49歳（291人）</c:v>
                </c:pt>
                <c:pt idx="8">
                  <c:v>50～59歳（293人）</c:v>
                </c:pt>
                <c:pt idx="9">
                  <c:v>60～69歳（294人）</c:v>
                </c:pt>
                <c:pt idx="10">
                  <c:v>70歳以上（449人）</c:v>
                </c:pt>
              </c:strCache>
            </c:strRef>
          </c:cat>
          <c:val>
            <c:numRef>
              <c:f>'10'!$E$9:$E$19</c:f>
              <c:numCache>
                <c:formatCode>General</c:formatCode>
                <c:ptCount val="11"/>
                <c:pt idx="0" formatCode="0.0_ ">
                  <c:v>23.3</c:v>
                </c:pt>
                <c:pt idx="2" formatCode="0.0_ ">
                  <c:v>25</c:v>
                </c:pt>
                <c:pt idx="3" formatCode="0.0_ ">
                  <c:v>21.8</c:v>
                </c:pt>
                <c:pt idx="5" formatCode="0.0_ ">
                  <c:v>26.4</c:v>
                </c:pt>
                <c:pt idx="6" formatCode="0.0_ ">
                  <c:v>29.4</c:v>
                </c:pt>
                <c:pt idx="7" formatCode="0.0_ ">
                  <c:v>22.7</c:v>
                </c:pt>
                <c:pt idx="8" formatCode="0.0_ ">
                  <c:v>23.2</c:v>
                </c:pt>
                <c:pt idx="9" formatCode="0.0_ ">
                  <c:v>22.4</c:v>
                </c:pt>
                <c:pt idx="10" formatCode="0.0_ ">
                  <c:v>20.3</c:v>
                </c:pt>
              </c:numCache>
            </c:numRef>
          </c:val>
          <c:extLst>
            <c:ext xmlns:c16="http://schemas.microsoft.com/office/drawing/2014/chart" uri="{C3380CC4-5D6E-409C-BE32-E72D297353CC}">
              <c16:uniqueId val="{00000008-A0A0-40A3-9800-55E7B1FD9101}"/>
            </c:ext>
          </c:extLst>
        </c:ser>
        <c:ser>
          <c:idx val="3"/>
          <c:order val="3"/>
          <c:tx>
            <c:strRef>
              <c:f>'10'!$F$8</c:f>
              <c:strCache>
                <c:ptCount val="1"/>
                <c:pt idx="0">
                  <c:v>無回答</c:v>
                </c:pt>
              </c:strCache>
            </c:strRef>
          </c:tx>
          <c:spPr>
            <a:solidFill>
              <a:srgbClr val="6475BC"/>
            </a:solidFill>
            <a:ln>
              <a:noFill/>
            </a:ln>
            <a:effectLst/>
          </c:spPr>
          <c:invertIfNegative val="0"/>
          <c:dPt>
            <c:idx val="3"/>
            <c:invertIfNegative val="0"/>
            <c:bubble3D val="0"/>
            <c:spPr>
              <a:solidFill>
                <a:srgbClr val="C45184"/>
              </a:solidFill>
              <a:ln>
                <a:noFill/>
              </a:ln>
              <a:effectLst/>
            </c:spPr>
            <c:extLst>
              <c:ext xmlns:c16="http://schemas.microsoft.com/office/drawing/2014/chart" uri="{C3380CC4-5D6E-409C-BE32-E72D297353CC}">
                <c16:uniqueId val="{0000000A-A0A0-40A3-9800-55E7B1FD9101}"/>
              </c:ext>
            </c:extLst>
          </c:dPt>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'10'!$B$9:$B$19</c:f>
              <c:strCache>
                <c:ptCount val="11"/>
                <c:pt idx="0">
                  <c:v>総数（1,705人）</c:v>
                </c:pt>
                <c:pt idx="2">
                  <c:v>男性（809人）</c:v>
                </c:pt>
                <c:pt idx="3">
                  <c:v>女性（896人）</c:v>
                </c:pt>
                <c:pt idx="5">
                  <c:v>18～29歳（174人）</c:v>
                </c:pt>
                <c:pt idx="6">
                  <c:v>30～39歳（204人）</c:v>
                </c:pt>
                <c:pt idx="7">
                  <c:v>40～49歳（291人）</c:v>
                </c:pt>
                <c:pt idx="8">
                  <c:v>50～59歳（293人）</c:v>
                </c:pt>
                <c:pt idx="9">
                  <c:v>60～69歳（294人）</c:v>
                </c:pt>
                <c:pt idx="10">
                  <c:v>70歳以上（449人）</c:v>
                </c:pt>
              </c:strCache>
            </c:strRef>
          </c:cat>
          <c:val>
            <c:numRef>
              <c:f>'10'!$F$9:$F$19</c:f>
              <c:numCache>
                <c:formatCode>General</c:formatCode>
                <c:ptCount val="11"/>
                <c:pt idx="0" formatCode="0.0_ ">
                  <c:v>0.5</c:v>
                </c:pt>
                <c:pt idx="2" formatCode="0.0_ ">
                  <c:v>0.4</c:v>
                </c:pt>
                <c:pt idx="3" formatCode="0.0_ ">
                  <c:v>0.6</c:v>
                </c:pt>
                <c:pt idx="5" formatCode="0.0_ ">
                  <c:v>0</c:v>
                </c:pt>
                <c:pt idx="6" formatCode="0.0_ ">
                  <c:v>0.5</c:v>
                </c:pt>
                <c:pt idx="7" formatCode="0.0_ ">
                  <c:v>0.3</c:v>
                </c:pt>
                <c:pt idx="8" formatCode="0.0_ ">
                  <c:v>0</c:v>
                </c:pt>
                <c:pt idx="9" formatCode="0.0_ ">
                  <c:v>0.3</c:v>
                </c:pt>
                <c:pt idx="10" formatCode="0.0_ ">
                  <c:v>1.1000000000000001</c:v>
                </c:pt>
              </c:numCache>
            </c:numRef>
          </c:val>
          <c:extLst>
            <c:ext xmlns:c16="http://schemas.microsoft.com/office/drawing/2014/chart" uri="{C3380CC4-5D6E-409C-BE32-E72D297353CC}">
              <c16:uniqueId val="{0000000B-A0A0-40A3-9800-55E7B1FD9101}"/>
            </c:ext>
          </c:extLst>
        </c:ser>
        <c:ser>
          <c:idx val="4"/>
          <c:order val="4"/>
          <c:tx>
            <c:strRef>
              <c:f>'10'!$G$8</c:f>
              <c:strCache>
                <c:ptCount val="1"/>
                <c:pt idx="0">
                  <c:v>あまり負担に感じない</c:v>
                </c:pt>
              </c:strCache>
            </c:strRef>
          </c:tx>
          <c:spPr>
            <a:solidFill>
              <a:srgbClr val="ACB5DC"/>
            </a:solidFill>
            <a:ln>
              <a:noFill/>
            </a:ln>
            <a:effectLst/>
          </c:spPr>
          <c:invertIfNegative val="0"/>
          <c:dPt>
            <c:idx val="3"/>
            <c:invertIfNegative val="0"/>
            <c:bubble3D val="0"/>
            <c:spPr>
              <a:solidFill>
                <a:srgbClr val="DC98B6"/>
              </a:solidFill>
              <a:ln>
                <a:noFill/>
              </a:ln>
              <a:effectLst/>
            </c:spPr>
            <c:extLst>
              <c:ext xmlns:c16="http://schemas.microsoft.com/office/drawing/2014/chart" uri="{C3380CC4-5D6E-409C-BE32-E72D297353CC}">
                <c16:uniqueId val="{0000000D-A0A0-40A3-9800-55E7B1FD9101}"/>
              </c:ext>
            </c:extLst>
          </c:dPt>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noFill/>
                      <a:round/>
                    </a:ln>
                    <a:effectLst/>
                  </c:spPr>
                </c15:leaderLines>
              </c:ext>
            </c:extLst>
          </c:dLbls>
          <c:cat>
            <c:strRef>
              <c:f>'10'!$B$9:$B$19</c:f>
              <c:strCache>
                <c:ptCount val="11"/>
                <c:pt idx="0">
                  <c:v>総数（1,705人）</c:v>
                </c:pt>
                <c:pt idx="2">
                  <c:v>男性（809人）</c:v>
                </c:pt>
                <c:pt idx="3">
                  <c:v>女性（896人）</c:v>
                </c:pt>
                <c:pt idx="5">
                  <c:v>18～29歳（174人）</c:v>
                </c:pt>
                <c:pt idx="6">
                  <c:v>30～39歳（204人）</c:v>
                </c:pt>
                <c:pt idx="7">
                  <c:v>40～49歳（291人）</c:v>
                </c:pt>
                <c:pt idx="8">
                  <c:v>50～59歳（293人）</c:v>
                </c:pt>
                <c:pt idx="9">
                  <c:v>60～69歳（294人）</c:v>
                </c:pt>
                <c:pt idx="10">
                  <c:v>70歳以上（449人）</c:v>
                </c:pt>
              </c:strCache>
            </c:strRef>
          </c:cat>
          <c:val>
            <c:numRef>
              <c:f>'10'!$G$9:$G$19</c:f>
              <c:numCache>
                <c:formatCode>General</c:formatCode>
                <c:ptCount val="11"/>
                <c:pt idx="0" formatCode="0.0_ ">
                  <c:v>7.2</c:v>
                </c:pt>
                <c:pt idx="2" formatCode="0.0_ ">
                  <c:v>8.6999999999999993</c:v>
                </c:pt>
                <c:pt idx="3" formatCode="0.0_ ">
                  <c:v>5.9</c:v>
                </c:pt>
                <c:pt idx="5" formatCode="0.0_ ">
                  <c:v>8</c:v>
                </c:pt>
                <c:pt idx="6" formatCode="0.0_ ">
                  <c:v>8.3000000000000007</c:v>
                </c:pt>
                <c:pt idx="7" formatCode="0.0_ ">
                  <c:v>8.1999999999999993</c:v>
                </c:pt>
                <c:pt idx="8" formatCode="0.0_ ">
                  <c:v>8.5</c:v>
                </c:pt>
                <c:pt idx="9" formatCode="0.0_ ">
                  <c:v>7.1</c:v>
                </c:pt>
                <c:pt idx="10" formatCode="0.0_ ">
                  <c:v>4.9000000000000004</c:v>
                </c:pt>
              </c:numCache>
            </c:numRef>
          </c:val>
          <c:extLst>
            <c:ext xmlns:c16="http://schemas.microsoft.com/office/drawing/2014/chart" uri="{C3380CC4-5D6E-409C-BE32-E72D297353CC}">
              <c16:uniqueId val="{0000000E-A0A0-40A3-9800-55E7B1FD9101}"/>
            </c:ext>
          </c:extLst>
        </c:ser>
        <c:ser>
          <c:idx val="5"/>
          <c:order val="5"/>
          <c:tx>
            <c:strRef>
              <c:f>'10'!$H$8</c:f>
              <c:strCache>
                <c:ptCount val="1"/>
                <c:pt idx="0">
                  <c:v>負担に感じない</c:v>
                </c:pt>
              </c:strCache>
            </c:strRef>
          </c:tx>
          <c:spPr>
            <a:solidFill>
              <a:srgbClr val="B5B5B5"/>
            </a:solidFill>
            <a:ln>
              <a:noFill/>
            </a:ln>
            <a:effectLst/>
          </c:spPr>
          <c:invertIfNegative val="0"/>
          <c:dPt>
            <c:idx val="3"/>
            <c:invertIfNegative val="0"/>
            <c:bubble3D val="0"/>
            <c:spPr>
              <a:solidFill>
                <a:srgbClr val="E3C096"/>
              </a:solidFill>
              <a:ln>
                <a:noFill/>
              </a:ln>
              <a:effectLst/>
            </c:spPr>
            <c:extLst>
              <c:ext xmlns:c16="http://schemas.microsoft.com/office/drawing/2014/chart" uri="{C3380CC4-5D6E-409C-BE32-E72D297353CC}">
                <c16:uniqueId val="{00000010-A0A0-40A3-9800-55E7B1FD9101}"/>
              </c:ext>
            </c:extLst>
          </c:dPt>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'10'!$B$9:$B$19</c:f>
              <c:strCache>
                <c:ptCount val="11"/>
                <c:pt idx="0">
                  <c:v>総数（1,705人）</c:v>
                </c:pt>
                <c:pt idx="2">
                  <c:v>男性（809人）</c:v>
                </c:pt>
                <c:pt idx="3">
                  <c:v>女性（896人）</c:v>
                </c:pt>
                <c:pt idx="5">
                  <c:v>18～29歳（174人）</c:v>
                </c:pt>
                <c:pt idx="6">
                  <c:v>30～39歳（204人）</c:v>
                </c:pt>
                <c:pt idx="7">
                  <c:v>40～49歳（291人）</c:v>
                </c:pt>
                <c:pt idx="8">
                  <c:v>50～59歳（293人）</c:v>
                </c:pt>
                <c:pt idx="9">
                  <c:v>60～69歳（294人）</c:v>
                </c:pt>
                <c:pt idx="10">
                  <c:v>70歳以上（449人）</c:v>
                </c:pt>
              </c:strCache>
            </c:strRef>
          </c:cat>
          <c:val>
            <c:numRef>
              <c:f>'10'!$H$9:$H$19</c:f>
              <c:numCache>
                <c:formatCode>General</c:formatCode>
                <c:ptCount val="11"/>
                <c:pt idx="0" formatCode="0.0_ ">
                  <c:v>3.9</c:v>
                </c:pt>
                <c:pt idx="2" formatCode="0.0_ ">
                  <c:v>4.2</c:v>
                </c:pt>
                <c:pt idx="3" formatCode="0.0_ ">
                  <c:v>3.6</c:v>
                </c:pt>
                <c:pt idx="5" formatCode="0.0_ ">
                  <c:v>4.5999999999999996</c:v>
                </c:pt>
                <c:pt idx="6" formatCode="0.0_ ">
                  <c:v>2.9</c:v>
                </c:pt>
                <c:pt idx="7" formatCode="0.0_ ">
                  <c:v>2.7</c:v>
                </c:pt>
                <c:pt idx="8" formatCode="0.0_ ">
                  <c:v>4.8</c:v>
                </c:pt>
                <c:pt idx="9" formatCode="0.0_ ">
                  <c:v>4.4000000000000004</c:v>
                </c:pt>
                <c:pt idx="10" formatCode="0.0_ ">
                  <c:v>3.8</c:v>
                </c:pt>
              </c:numCache>
            </c:numRef>
          </c:val>
          <c:extLst>
            <c:ext xmlns:c16="http://schemas.microsoft.com/office/drawing/2014/chart" uri="{C3380CC4-5D6E-409C-BE32-E72D297353CC}">
              <c16:uniqueId val="{00000011-A0A0-40A3-9800-55E7B1FD9101}"/>
            </c:ext>
          </c:extLst>
        </c:ser>
        <c:ser>
          <c:idx val="6"/>
          <c:order val="6"/>
          <c:tx>
            <c:strRef>
              <c:f>'10'!$I$8</c:f>
              <c:strCache>
                <c:ptCount val="1"/>
                <c:pt idx="0">
                  <c:v>全く負担に感じない</c:v>
                </c:pt>
              </c:strCache>
            </c:strRef>
          </c:tx>
          <c:spPr>
            <a:solidFill>
              <a:srgbClr val="727272"/>
            </a:solidFill>
            <a:ln>
              <a:noFill/>
            </a:ln>
            <a:effectLst/>
          </c:spPr>
          <c:invertIfNegative val="0"/>
          <c:dPt>
            <c:idx val="3"/>
            <c:invertIfNegative val="0"/>
            <c:bubble3D val="0"/>
            <c:spPr>
              <a:solidFill>
                <a:srgbClr val="B09068"/>
              </a:solidFill>
              <a:ln>
                <a:noFill/>
              </a:ln>
              <a:effectLst/>
            </c:spPr>
            <c:extLst>
              <c:ext xmlns:c16="http://schemas.microsoft.com/office/drawing/2014/chart" uri="{C3380CC4-5D6E-409C-BE32-E72D297353CC}">
                <c16:uniqueId val="{00000013-A0A0-40A3-9800-55E7B1FD9101}"/>
              </c:ext>
            </c:extLst>
          </c:dPt>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'10'!$B$9:$B$19</c:f>
              <c:strCache>
                <c:ptCount val="11"/>
                <c:pt idx="0">
                  <c:v>総数（1,705人）</c:v>
                </c:pt>
                <c:pt idx="2">
                  <c:v>男性（809人）</c:v>
                </c:pt>
                <c:pt idx="3">
                  <c:v>女性（896人）</c:v>
                </c:pt>
                <c:pt idx="5">
                  <c:v>18～29歳（174人）</c:v>
                </c:pt>
                <c:pt idx="6">
                  <c:v>30～39歳（204人）</c:v>
                </c:pt>
                <c:pt idx="7">
                  <c:v>40～49歳（291人）</c:v>
                </c:pt>
                <c:pt idx="8">
                  <c:v>50～59歳（293人）</c:v>
                </c:pt>
                <c:pt idx="9">
                  <c:v>60～69歳（294人）</c:v>
                </c:pt>
                <c:pt idx="10">
                  <c:v>70歳以上（449人）</c:v>
                </c:pt>
              </c:strCache>
            </c:strRef>
          </c:cat>
          <c:val>
            <c:numRef>
              <c:f>'10'!$I$9:$I$19</c:f>
              <c:numCache>
                <c:formatCode>General</c:formatCode>
                <c:ptCount val="11"/>
                <c:pt idx="0" formatCode="0.0_ ">
                  <c:v>2.8</c:v>
                </c:pt>
                <c:pt idx="2" formatCode="0.0_ ">
                  <c:v>3.8</c:v>
                </c:pt>
                <c:pt idx="3" formatCode="0.0_ ">
                  <c:v>1.9</c:v>
                </c:pt>
                <c:pt idx="5" formatCode="0.0_ ">
                  <c:v>3.4</c:v>
                </c:pt>
                <c:pt idx="6" formatCode="0.0_ ">
                  <c:v>3.4</c:v>
                </c:pt>
                <c:pt idx="7" formatCode="0.0_ ">
                  <c:v>3.4</c:v>
                </c:pt>
                <c:pt idx="8" formatCode="0.0_ ">
                  <c:v>2.4</c:v>
                </c:pt>
                <c:pt idx="9" formatCode="0.0_ ">
                  <c:v>2</c:v>
                </c:pt>
                <c:pt idx="10" formatCode="0.0_ ">
                  <c:v>2.7</c:v>
                </c:pt>
              </c:numCache>
            </c:numRef>
          </c:val>
          <c:extLst>
            <c:ext xmlns:c16="http://schemas.microsoft.com/office/drawing/2014/chart" uri="{C3380CC4-5D6E-409C-BE32-E72D297353CC}">
              <c16:uniqueId val="{00000014-A0A0-40A3-9800-55E7B1FD9101}"/>
            </c:ext>
          </c:extLst>
        </c:ser>
        <c:dLbls>
          <c:dLblPos val="ctr"/>
          <c:showLegendKey val="0"/>
          <c:showVal val="1"/>
          <c:showCatName val="0"/>
          <c:showSerName val="0"/>
          <c:showPercent val="0"/>
          <c:showBubbleSize val="0"/>
        </c:dLbls>
        <c:gapWidth val="150"/>
        <c:overlap val="100"/>
        <c:axId val="2056942960"/>
        <c:axId val="2056947952"/>
      </c:barChart>
      <c:catAx>
        <c:axId val="20569429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2056947952"/>
        <c:crosses val="autoZero"/>
        <c:auto val="1"/>
        <c:lblAlgn val="ctr"/>
        <c:lblOffset val="100"/>
        <c:noMultiLvlLbl val="0"/>
      </c:catAx>
      <c:valAx>
        <c:axId val="205694795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2056942960"/>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6862645-9628-4164-A90E-82C24971CBF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7182FC-261B-4A56-9361-975D544B4754}" type="slidenum">
              <a:rPr kumimoji="1" lang="ja-JP" altLang="en-US" smtClean="0"/>
              <a:t>‹#›</a:t>
            </a:fld>
            <a:endParaRPr kumimoji="1" lang="ja-JP" altLang="en-US"/>
          </a:p>
        </p:txBody>
      </p:sp>
    </p:spTree>
    <p:extLst>
      <p:ext uri="{BB962C8B-B14F-4D97-AF65-F5344CB8AC3E}">
        <p14:creationId xmlns:p14="http://schemas.microsoft.com/office/powerpoint/2010/main" val="2335095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6862645-9628-4164-A90E-82C24971CBF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7182FC-261B-4A56-9361-975D544B4754}" type="slidenum">
              <a:rPr kumimoji="1" lang="ja-JP" altLang="en-US" smtClean="0"/>
              <a:t>‹#›</a:t>
            </a:fld>
            <a:endParaRPr kumimoji="1" lang="ja-JP" altLang="en-US"/>
          </a:p>
        </p:txBody>
      </p:sp>
    </p:spTree>
    <p:extLst>
      <p:ext uri="{BB962C8B-B14F-4D97-AF65-F5344CB8AC3E}">
        <p14:creationId xmlns:p14="http://schemas.microsoft.com/office/powerpoint/2010/main" val="3873438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6862645-9628-4164-A90E-82C24971CBF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7182FC-261B-4A56-9361-975D544B4754}" type="slidenum">
              <a:rPr kumimoji="1" lang="ja-JP" altLang="en-US" smtClean="0"/>
              <a:t>‹#›</a:t>
            </a:fld>
            <a:endParaRPr kumimoji="1" lang="ja-JP" altLang="en-US"/>
          </a:p>
        </p:txBody>
      </p:sp>
    </p:spTree>
    <p:extLst>
      <p:ext uri="{BB962C8B-B14F-4D97-AF65-F5344CB8AC3E}">
        <p14:creationId xmlns:p14="http://schemas.microsoft.com/office/powerpoint/2010/main" val="2178537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34370316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793497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5966674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217854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17062508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05183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3238003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6862645-9628-4164-A90E-82C24971CBF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7182FC-261B-4A56-9361-975D544B4754}" type="slidenum">
              <a:rPr kumimoji="1" lang="ja-JP" altLang="en-US" smtClean="0"/>
              <a:t>‹#›</a:t>
            </a:fld>
            <a:endParaRPr kumimoji="1" lang="ja-JP" altLang="en-US"/>
          </a:p>
        </p:txBody>
      </p:sp>
    </p:spTree>
    <p:extLst>
      <p:ext uri="{BB962C8B-B14F-4D97-AF65-F5344CB8AC3E}">
        <p14:creationId xmlns:p14="http://schemas.microsoft.com/office/powerpoint/2010/main" val="4206429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6862645-9628-4164-A90E-82C24971CBF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7182FC-261B-4A56-9361-975D544B4754}" type="slidenum">
              <a:rPr kumimoji="1" lang="ja-JP" altLang="en-US" smtClean="0"/>
              <a:t>‹#›</a:t>
            </a:fld>
            <a:endParaRPr kumimoji="1" lang="ja-JP" altLang="en-US"/>
          </a:p>
        </p:txBody>
      </p:sp>
    </p:spTree>
    <p:extLst>
      <p:ext uri="{BB962C8B-B14F-4D97-AF65-F5344CB8AC3E}">
        <p14:creationId xmlns:p14="http://schemas.microsoft.com/office/powerpoint/2010/main" val="4135560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6862645-9628-4164-A90E-82C24971CBF1}"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C7182FC-261B-4A56-9361-975D544B4754}" type="slidenum">
              <a:rPr kumimoji="1" lang="ja-JP" altLang="en-US" smtClean="0"/>
              <a:t>‹#›</a:t>
            </a:fld>
            <a:endParaRPr kumimoji="1" lang="ja-JP" altLang="en-US"/>
          </a:p>
        </p:txBody>
      </p:sp>
    </p:spTree>
    <p:extLst>
      <p:ext uri="{BB962C8B-B14F-4D97-AF65-F5344CB8AC3E}">
        <p14:creationId xmlns:p14="http://schemas.microsoft.com/office/powerpoint/2010/main" val="436487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6862645-9628-4164-A90E-82C24971CBF1}"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C7182FC-261B-4A56-9361-975D544B4754}" type="slidenum">
              <a:rPr kumimoji="1" lang="ja-JP" altLang="en-US" smtClean="0"/>
              <a:t>‹#›</a:t>
            </a:fld>
            <a:endParaRPr kumimoji="1" lang="ja-JP" altLang="en-US"/>
          </a:p>
        </p:txBody>
      </p:sp>
    </p:spTree>
    <p:extLst>
      <p:ext uri="{BB962C8B-B14F-4D97-AF65-F5344CB8AC3E}">
        <p14:creationId xmlns:p14="http://schemas.microsoft.com/office/powerpoint/2010/main" val="3332331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6862645-9628-4164-A90E-82C24971CBF1}"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C7182FC-261B-4A56-9361-975D544B4754}" type="slidenum">
              <a:rPr kumimoji="1" lang="ja-JP" altLang="en-US" smtClean="0"/>
              <a:t>‹#›</a:t>
            </a:fld>
            <a:endParaRPr kumimoji="1" lang="ja-JP" altLang="en-US"/>
          </a:p>
        </p:txBody>
      </p:sp>
    </p:spTree>
    <p:extLst>
      <p:ext uri="{BB962C8B-B14F-4D97-AF65-F5344CB8AC3E}">
        <p14:creationId xmlns:p14="http://schemas.microsoft.com/office/powerpoint/2010/main" val="2810895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6862645-9628-4164-A90E-82C24971CBF1}"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C7182FC-261B-4A56-9361-975D544B4754}" type="slidenum">
              <a:rPr kumimoji="1" lang="ja-JP" altLang="en-US" smtClean="0"/>
              <a:t>‹#›</a:t>
            </a:fld>
            <a:endParaRPr kumimoji="1" lang="ja-JP" altLang="en-US"/>
          </a:p>
        </p:txBody>
      </p:sp>
    </p:spTree>
    <p:extLst>
      <p:ext uri="{BB962C8B-B14F-4D97-AF65-F5344CB8AC3E}">
        <p14:creationId xmlns:p14="http://schemas.microsoft.com/office/powerpoint/2010/main" val="4221760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6862645-9628-4164-A90E-82C24971CBF1}"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C7182FC-261B-4A56-9361-975D544B4754}" type="slidenum">
              <a:rPr kumimoji="1" lang="ja-JP" altLang="en-US" smtClean="0"/>
              <a:t>‹#›</a:t>
            </a:fld>
            <a:endParaRPr kumimoji="1" lang="ja-JP" altLang="en-US"/>
          </a:p>
        </p:txBody>
      </p:sp>
    </p:spTree>
    <p:extLst>
      <p:ext uri="{BB962C8B-B14F-4D97-AF65-F5344CB8AC3E}">
        <p14:creationId xmlns:p14="http://schemas.microsoft.com/office/powerpoint/2010/main" val="2185937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6862645-9628-4164-A90E-82C24971CBF1}"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C7182FC-261B-4A56-9361-975D544B4754}" type="slidenum">
              <a:rPr kumimoji="1" lang="ja-JP" altLang="en-US" smtClean="0"/>
              <a:t>‹#›</a:t>
            </a:fld>
            <a:endParaRPr kumimoji="1" lang="ja-JP" altLang="en-US"/>
          </a:p>
        </p:txBody>
      </p:sp>
    </p:spTree>
    <p:extLst>
      <p:ext uri="{BB962C8B-B14F-4D97-AF65-F5344CB8AC3E}">
        <p14:creationId xmlns:p14="http://schemas.microsoft.com/office/powerpoint/2010/main" val="4265619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6862645-9628-4164-A90E-82C24971CBF1}"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C7182FC-261B-4A56-9361-975D544B4754}" type="slidenum">
              <a:rPr kumimoji="1" lang="ja-JP" altLang="en-US" smtClean="0"/>
              <a:t>‹#›</a:t>
            </a:fld>
            <a:endParaRPr kumimoji="1" lang="ja-JP" altLang="en-US"/>
          </a:p>
        </p:txBody>
      </p:sp>
    </p:spTree>
    <p:extLst>
      <p:ext uri="{BB962C8B-B14F-4D97-AF65-F5344CB8AC3E}">
        <p14:creationId xmlns:p14="http://schemas.microsoft.com/office/powerpoint/2010/main" val="189865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13187963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C1BACF9D-8AD0-47F1-A4B4-65F29C019CA9}"/>
              </a:ext>
            </a:extLst>
          </p:cNvPr>
          <p:cNvGraphicFramePr>
            <a:graphicFrameLocks/>
          </p:cNvGraphicFramePr>
          <p:nvPr>
            <p:extLst/>
          </p:nvPr>
        </p:nvGraphicFramePr>
        <p:xfrm>
          <a:off x="304800" y="990600"/>
          <a:ext cx="8547100" cy="53975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02535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18</Words>
  <Application>Microsoft Office PowerPoint</Application>
  <PresentationFormat>画面に合わせる (4:3)</PresentationFormat>
  <Paragraphs>1</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vt:i4>
      </vt:variant>
    </vt:vector>
  </HeadingPairs>
  <TitlesOfParts>
    <vt:vector size="11" baseType="lpstr">
      <vt:lpstr>ＭＳ Ｐゴシック</vt:lpstr>
      <vt:lpstr>メイリオ</vt:lpstr>
      <vt:lpstr>游ゴシック</vt:lpstr>
      <vt:lpstr>游ゴシック Light</vt:lpstr>
      <vt:lpstr>Arial</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2022-09-14T08:46:56Z</dcterms:created>
  <dcterms:modified xsi:type="dcterms:W3CDTF">2022-09-14T08:46:56Z</dcterms:modified>
</cp:coreProperties>
</file>