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脳死下または心停止後における臓器提供の意思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'8'!$C$8</c:f>
              <c:strCache>
                <c:ptCount val="1"/>
                <c:pt idx="0">
                  <c:v>提供したい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E86-48EC-BDF0-91E0C58B69C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'8'!$B$9:$B$19</c:f>
              <c:strCache>
                <c:ptCount val="11"/>
                <c:pt idx="0">
                  <c:v>総数（1,705人）</c:v>
                </c:pt>
                <c:pt idx="2">
                  <c:v>男性（809人）</c:v>
                </c:pt>
                <c:pt idx="3">
                  <c:v>女性（896人）</c:v>
                </c:pt>
                <c:pt idx="5">
                  <c:v>18～29歳（174人）</c:v>
                </c:pt>
                <c:pt idx="6">
                  <c:v>30～39歳（204人）</c:v>
                </c:pt>
                <c:pt idx="7">
                  <c:v>40～49歳（291人）</c:v>
                </c:pt>
                <c:pt idx="8">
                  <c:v>50～59歳（293人）</c:v>
                </c:pt>
                <c:pt idx="9">
                  <c:v>60～69歳（294人）</c:v>
                </c:pt>
                <c:pt idx="10">
                  <c:v>70歳以上（449人）</c:v>
                </c:pt>
              </c:strCache>
            </c:strRef>
          </c:cat>
          <c:val>
            <c:numRef>
              <c:f>'8'!$C$9:$C$19</c:f>
              <c:numCache>
                <c:formatCode>General</c:formatCode>
                <c:ptCount val="11"/>
                <c:pt idx="0" formatCode="0.0_ ">
                  <c:v>15.3</c:v>
                </c:pt>
                <c:pt idx="2" formatCode="0.0_ ">
                  <c:v>15.8</c:v>
                </c:pt>
                <c:pt idx="3" formatCode="0.0_ ">
                  <c:v>14.8</c:v>
                </c:pt>
                <c:pt idx="5" formatCode="0.0_ ">
                  <c:v>27</c:v>
                </c:pt>
                <c:pt idx="6" formatCode="0.0_ ">
                  <c:v>22.1</c:v>
                </c:pt>
                <c:pt idx="7" formatCode="0.0_ ">
                  <c:v>18.600000000000001</c:v>
                </c:pt>
                <c:pt idx="8" formatCode="0.0_ ">
                  <c:v>16.399999999999999</c:v>
                </c:pt>
                <c:pt idx="9" formatCode="0.0_ ">
                  <c:v>11.2</c:v>
                </c:pt>
                <c:pt idx="10" formatCode="0.0_ ">
                  <c:v>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E86-48EC-BDF0-91E0C58B69C3}"/>
            </c:ext>
          </c:extLst>
        </c:ser>
        <c:ser>
          <c:idx val="1"/>
          <c:order val="1"/>
          <c:tx>
            <c:strRef>
              <c:f>'8'!$D$8</c:f>
              <c:strCache>
                <c:ptCount val="1"/>
                <c:pt idx="0">
                  <c:v>どちらかといえば提供したい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3E86-48EC-BDF0-91E0C58B69C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'8'!$B$9:$B$19</c:f>
              <c:strCache>
                <c:ptCount val="11"/>
                <c:pt idx="0">
                  <c:v>総数（1,705人）</c:v>
                </c:pt>
                <c:pt idx="2">
                  <c:v>男性（809人）</c:v>
                </c:pt>
                <c:pt idx="3">
                  <c:v>女性（896人）</c:v>
                </c:pt>
                <c:pt idx="5">
                  <c:v>18～29歳（174人）</c:v>
                </c:pt>
                <c:pt idx="6">
                  <c:v>30～39歳（204人）</c:v>
                </c:pt>
                <c:pt idx="7">
                  <c:v>40～49歳（291人）</c:v>
                </c:pt>
                <c:pt idx="8">
                  <c:v>50～59歳（293人）</c:v>
                </c:pt>
                <c:pt idx="9">
                  <c:v>60～69歳（294人）</c:v>
                </c:pt>
                <c:pt idx="10">
                  <c:v>70歳以上（449人）</c:v>
                </c:pt>
              </c:strCache>
            </c:strRef>
          </c:cat>
          <c:val>
            <c:numRef>
              <c:f>'8'!$D$9:$D$19</c:f>
              <c:numCache>
                <c:formatCode>General</c:formatCode>
                <c:ptCount val="11"/>
                <c:pt idx="0" formatCode="0.0_ ">
                  <c:v>24.2</c:v>
                </c:pt>
                <c:pt idx="2" formatCode="0.0_ ">
                  <c:v>24</c:v>
                </c:pt>
                <c:pt idx="3" formatCode="0.0_ ">
                  <c:v>24.3</c:v>
                </c:pt>
                <c:pt idx="5" formatCode="0.0_ ">
                  <c:v>30.5</c:v>
                </c:pt>
                <c:pt idx="6" formatCode="0.0_ ">
                  <c:v>35.799999999999997</c:v>
                </c:pt>
                <c:pt idx="7" formatCode="0.0_ ">
                  <c:v>27.5</c:v>
                </c:pt>
                <c:pt idx="8" formatCode="0.0_ ">
                  <c:v>26.3</c:v>
                </c:pt>
                <c:pt idx="9" formatCode="0.0_ ">
                  <c:v>23.1</c:v>
                </c:pt>
                <c:pt idx="10" formatCode="0.0_ ">
                  <c:v>13.6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E86-48EC-BDF0-91E0C58B69C3}"/>
            </c:ext>
          </c:extLst>
        </c:ser>
        <c:ser>
          <c:idx val="2"/>
          <c:order val="2"/>
          <c:tx>
            <c:strRef>
              <c:f>'8'!$E$8</c:f>
              <c:strCache>
                <c:ptCount val="1"/>
                <c:pt idx="0">
                  <c:v>どちらともいえない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E86-48EC-BDF0-91E0C58B69C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'8'!$B$9:$B$19</c:f>
              <c:strCache>
                <c:ptCount val="11"/>
                <c:pt idx="0">
                  <c:v>総数（1,705人）</c:v>
                </c:pt>
                <c:pt idx="2">
                  <c:v>男性（809人）</c:v>
                </c:pt>
                <c:pt idx="3">
                  <c:v>女性（896人）</c:v>
                </c:pt>
                <c:pt idx="5">
                  <c:v>18～29歳（174人）</c:v>
                </c:pt>
                <c:pt idx="6">
                  <c:v>30～39歳（204人）</c:v>
                </c:pt>
                <c:pt idx="7">
                  <c:v>40～49歳（291人）</c:v>
                </c:pt>
                <c:pt idx="8">
                  <c:v>50～59歳（293人）</c:v>
                </c:pt>
                <c:pt idx="9">
                  <c:v>60～69歳（294人）</c:v>
                </c:pt>
                <c:pt idx="10">
                  <c:v>70歳以上（449人）</c:v>
                </c:pt>
              </c:strCache>
            </c:strRef>
          </c:cat>
          <c:val>
            <c:numRef>
              <c:f>'8'!$E$9:$E$19</c:f>
              <c:numCache>
                <c:formatCode>General</c:formatCode>
                <c:ptCount val="11"/>
                <c:pt idx="0" formatCode="0.0_ ">
                  <c:v>35.799999999999997</c:v>
                </c:pt>
                <c:pt idx="2" formatCode="0.0_ ">
                  <c:v>35.5</c:v>
                </c:pt>
                <c:pt idx="3" formatCode="0.0_ ">
                  <c:v>36.200000000000003</c:v>
                </c:pt>
                <c:pt idx="5" formatCode="0.0_ ">
                  <c:v>27</c:v>
                </c:pt>
                <c:pt idx="6" formatCode="0.0_ ">
                  <c:v>29.4</c:v>
                </c:pt>
                <c:pt idx="7" formatCode="0.0_ ">
                  <c:v>39.5</c:v>
                </c:pt>
                <c:pt idx="8" formatCode="0.0_ ">
                  <c:v>37.5</c:v>
                </c:pt>
                <c:pt idx="9" formatCode="0.0_ ">
                  <c:v>42.5</c:v>
                </c:pt>
                <c:pt idx="10" formatCode="0.0_ ">
                  <c:v>34.299999999999997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E86-48EC-BDF0-91E0C58B69C3}"/>
            </c:ext>
          </c:extLst>
        </c:ser>
        <c:ser>
          <c:idx val="3"/>
          <c:order val="3"/>
          <c:tx>
            <c:strRef>
              <c:f>'8'!$F$8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3E86-48EC-BDF0-91E0C58B69C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'8'!$B$9:$B$19</c:f>
              <c:strCache>
                <c:ptCount val="11"/>
                <c:pt idx="0">
                  <c:v>総数（1,705人）</c:v>
                </c:pt>
                <c:pt idx="2">
                  <c:v>男性（809人）</c:v>
                </c:pt>
                <c:pt idx="3">
                  <c:v>女性（896人）</c:v>
                </c:pt>
                <c:pt idx="5">
                  <c:v>18～29歳（174人）</c:v>
                </c:pt>
                <c:pt idx="6">
                  <c:v>30～39歳（204人）</c:v>
                </c:pt>
                <c:pt idx="7">
                  <c:v>40～49歳（291人）</c:v>
                </c:pt>
                <c:pt idx="8">
                  <c:v>50～59歳（293人）</c:v>
                </c:pt>
                <c:pt idx="9">
                  <c:v>60～69歳（294人）</c:v>
                </c:pt>
                <c:pt idx="10">
                  <c:v>70歳以上（449人）</c:v>
                </c:pt>
              </c:strCache>
            </c:strRef>
          </c:cat>
          <c:val>
            <c:numRef>
              <c:f>'8'!$F$9:$F$19</c:f>
              <c:numCache>
                <c:formatCode>General</c:formatCode>
                <c:ptCount val="11"/>
                <c:pt idx="0" formatCode="0.0_ ">
                  <c:v>0.4</c:v>
                </c:pt>
                <c:pt idx="2" formatCode="0.0_ ">
                  <c:v>0.2</c:v>
                </c:pt>
                <c:pt idx="3" formatCode="0.0_ ">
                  <c:v>0.4</c:v>
                </c:pt>
                <c:pt idx="5" formatCode="0.0_ ">
                  <c:v>0</c:v>
                </c:pt>
                <c:pt idx="6" formatCode="0.0_ ">
                  <c:v>0.5</c:v>
                </c:pt>
                <c:pt idx="7" formatCode="0.0_ ">
                  <c:v>0.3</c:v>
                </c:pt>
                <c:pt idx="8" formatCode="0.0_ ">
                  <c:v>0</c:v>
                </c:pt>
                <c:pt idx="9" formatCode="0.0_ ">
                  <c:v>0</c:v>
                </c:pt>
                <c:pt idx="10" formatCode="0.0_ 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E86-48EC-BDF0-91E0C58B69C3}"/>
            </c:ext>
          </c:extLst>
        </c:ser>
        <c:ser>
          <c:idx val="4"/>
          <c:order val="4"/>
          <c:tx>
            <c:strRef>
              <c:f>'8'!$G$8</c:f>
              <c:strCache>
                <c:ptCount val="1"/>
                <c:pt idx="0">
                  <c:v>どちらかといえば提供したくない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3E86-48EC-BDF0-91E0C58B69C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'8'!$B$9:$B$19</c:f>
              <c:strCache>
                <c:ptCount val="11"/>
                <c:pt idx="0">
                  <c:v>総数（1,705人）</c:v>
                </c:pt>
                <c:pt idx="2">
                  <c:v>男性（809人）</c:v>
                </c:pt>
                <c:pt idx="3">
                  <c:v>女性（896人）</c:v>
                </c:pt>
                <c:pt idx="5">
                  <c:v>18～29歳（174人）</c:v>
                </c:pt>
                <c:pt idx="6">
                  <c:v>30～39歳（204人）</c:v>
                </c:pt>
                <c:pt idx="7">
                  <c:v>40～49歳（291人）</c:v>
                </c:pt>
                <c:pt idx="8">
                  <c:v>50～59歳（293人）</c:v>
                </c:pt>
                <c:pt idx="9">
                  <c:v>60～69歳（294人）</c:v>
                </c:pt>
                <c:pt idx="10">
                  <c:v>70歳以上（449人）</c:v>
                </c:pt>
              </c:strCache>
            </c:strRef>
          </c:cat>
          <c:val>
            <c:numRef>
              <c:f>'8'!$G$9:$G$19</c:f>
              <c:numCache>
                <c:formatCode>General</c:formatCode>
                <c:ptCount val="11"/>
                <c:pt idx="0" formatCode="0.0_ ">
                  <c:v>10.7</c:v>
                </c:pt>
                <c:pt idx="2" formatCode="0.0_ ">
                  <c:v>10.3</c:v>
                </c:pt>
                <c:pt idx="3" formatCode="0.0_ ">
                  <c:v>11.2</c:v>
                </c:pt>
                <c:pt idx="5" formatCode="0.0_ ">
                  <c:v>10.9</c:v>
                </c:pt>
                <c:pt idx="6" formatCode="0.0_ ">
                  <c:v>6.4</c:v>
                </c:pt>
                <c:pt idx="7" formatCode="0.0_ ">
                  <c:v>7.2</c:v>
                </c:pt>
                <c:pt idx="8" formatCode="0.0_ ">
                  <c:v>10.199999999999999</c:v>
                </c:pt>
                <c:pt idx="9" formatCode="0.0_ ">
                  <c:v>9.9</c:v>
                </c:pt>
                <c:pt idx="10" formatCode="0.0_ ">
                  <c:v>15.8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E86-48EC-BDF0-91E0C58B69C3}"/>
            </c:ext>
          </c:extLst>
        </c:ser>
        <c:ser>
          <c:idx val="5"/>
          <c:order val="5"/>
          <c:tx>
            <c:strRef>
              <c:f>'8'!$H$8</c:f>
              <c:strCache>
                <c:ptCount val="1"/>
                <c:pt idx="0">
                  <c:v>提供したくない</c:v>
                </c:pt>
              </c:strCache>
            </c:strRef>
          </c:tx>
          <c:spPr>
            <a:solidFill>
              <a:srgbClr val="B5B5B5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3C09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3E86-48EC-BDF0-91E0C58B69C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'8'!$B$9:$B$19</c:f>
              <c:strCache>
                <c:ptCount val="11"/>
                <c:pt idx="0">
                  <c:v>総数（1,705人）</c:v>
                </c:pt>
                <c:pt idx="2">
                  <c:v>男性（809人）</c:v>
                </c:pt>
                <c:pt idx="3">
                  <c:v>女性（896人）</c:v>
                </c:pt>
                <c:pt idx="5">
                  <c:v>18～29歳（174人）</c:v>
                </c:pt>
                <c:pt idx="6">
                  <c:v>30～39歳（204人）</c:v>
                </c:pt>
                <c:pt idx="7">
                  <c:v>40～49歳（291人）</c:v>
                </c:pt>
                <c:pt idx="8">
                  <c:v>50～59歳（293人）</c:v>
                </c:pt>
                <c:pt idx="9">
                  <c:v>60～69歳（294人）</c:v>
                </c:pt>
                <c:pt idx="10">
                  <c:v>70歳以上（449人）</c:v>
                </c:pt>
              </c:strCache>
            </c:strRef>
          </c:cat>
          <c:val>
            <c:numRef>
              <c:f>'8'!$H$9:$H$19</c:f>
              <c:numCache>
                <c:formatCode>General</c:formatCode>
                <c:ptCount val="11"/>
                <c:pt idx="0" formatCode="0.0_ ">
                  <c:v>13.6</c:v>
                </c:pt>
                <c:pt idx="2" formatCode="0.0_ ">
                  <c:v>14.2</c:v>
                </c:pt>
                <c:pt idx="3" formatCode="0.0_ ">
                  <c:v>13.1</c:v>
                </c:pt>
                <c:pt idx="5" formatCode="0.0_ ">
                  <c:v>4.5999999999999996</c:v>
                </c:pt>
                <c:pt idx="6" formatCode="0.0_ ">
                  <c:v>5.9</c:v>
                </c:pt>
                <c:pt idx="7" formatCode="0.0_ ">
                  <c:v>6.9</c:v>
                </c:pt>
                <c:pt idx="8" formatCode="0.0_ ">
                  <c:v>9.6</c:v>
                </c:pt>
                <c:pt idx="9" formatCode="0.0_ ">
                  <c:v>13.3</c:v>
                </c:pt>
                <c:pt idx="10" formatCode="0.0_ ">
                  <c:v>27.8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3E86-48EC-BDF0-91E0C58B69C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56942960"/>
        <c:axId val="2056947952"/>
      </c:barChart>
      <c:catAx>
        <c:axId val="20569429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7952"/>
        <c:crosses val="autoZero"/>
        <c:auto val="1"/>
        <c:lblAlgn val="ctr"/>
        <c:lblOffset val="100"/>
        <c:noMultiLvlLbl val="0"/>
      </c:catAx>
      <c:valAx>
        <c:axId val="20569479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2960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BE949-AC40-4DE3-9D4E-D8B12F59182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2255-F698-4248-9A2F-CFAC9B164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5514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BE949-AC40-4DE3-9D4E-D8B12F59182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2255-F698-4248-9A2F-CFAC9B164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9524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BE949-AC40-4DE3-9D4E-D8B12F59182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2255-F698-4248-9A2F-CFAC9B164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44823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84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8982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8841064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7995511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955272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51779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816788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BE949-AC40-4DE3-9D4E-D8B12F59182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2255-F698-4248-9A2F-CFAC9B164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791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BE949-AC40-4DE3-9D4E-D8B12F59182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2255-F698-4248-9A2F-CFAC9B164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807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BE949-AC40-4DE3-9D4E-D8B12F59182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2255-F698-4248-9A2F-CFAC9B164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332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BE949-AC40-4DE3-9D4E-D8B12F59182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2255-F698-4248-9A2F-CFAC9B164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722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BE949-AC40-4DE3-9D4E-D8B12F59182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2255-F698-4248-9A2F-CFAC9B164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572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BE949-AC40-4DE3-9D4E-D8B12F59182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2255-F698-4248-9A2F-CFAC9B164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069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BE949-AC40-4DE3-9D4E-D8B12F59182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2255-F698-4248-9A2F-CFAC9B164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1993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BE949-AC40-4DE3-9D4E-D8B12F59182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D2255-F698-4248-9A2F-CFAC9B164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0015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BE949-AC40-4DE3-9D4E-D8B12F59182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D2255-F698-4248-9A2F-CFAC9B164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5361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037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37025ACD-5E7E-4EA4-AC54-078071E6721C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0" y="901701"/>
          <a:ext cx="8928100" cy="567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069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2022-09-14T08:46:59Z</dcterms:created>
  <dcterms:modified xsi:type="dcterms:W3CDTF">2022-09-14T08:46:59Z</dcterms:modified>
</cp:coreProperties>
</file>