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臓器移植に関心を持った理由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'2'!$C$8</c:f>
              <c:strCache>
                <c:ptCount val="1"/>
                <c:pt idx="0">
                  <c:v>総数（n=1,117人、M.T.=201.1%）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'2'!$B$9:$B$23</c:f>
              <c:strCache>
                <c:ptCount val="15"/>
                <c:pt idx="0">
                  <c:v>保険証や免許証の裏などに意思表示欄があったから</c:v>
                </c:pt>
                <c:pt idx="1">
                  <c:v>テレビ・ラジオで話題になっているから</c:v>
                </c:pt>
                <c:pt idx="2">
                  <c:v>新聞・雑誌で話題になっているから</c:v>
                </c:pt>
                <c:pt idx="3">
                  <c:v>家庭での会話で話題になっているから</c:v>
                </c:pt>
                <c:pt idx="4">
                  <c:v>インターネットで話題になっているから</c:v>
                </c:pt>
                <c:pt idx="5">
                  <c:v>ポスターやチラシを見たから</c:v>
                </c:pt>
                <c:pt idx="6">
                  <c:v>本を読んだから</c:v>
                </c:pt>
                <c:pt idx="7">
                  <c:v>身近に臓器提供をした者（ドナー）または臓器提供を検討した者がいるから</c:v>
                </c:pt>
                <c:pt idx="8">
                  <c:v>学校の授業などで話があった、またはその話を聞いたから</c:v>
                </c:pt>
                <c:pt idx="9">
                  <c:v>身近に臓器提供を受けた者または臓器提供希望者がいるから</c:v>
                </c:pt>
                <c:pt idx="10">
                  <c:v>職場などでの会話で話題になったから</c:v>
                </c:pt>
                <c:pt idx="11">
                  <c:v>ビデオ・DVDを見たから</c:v>
                </c:pt>
                <c:pt idx="12">
                  <c:v>イベントに参加したから</c:v>
                </c:pt>
                <c:pt idx="13">
                  <c:v>その他</c:v>
                </c:pt>
                <c:pt idx="14">
                  <c:v>無回答</c:v>
                </c:pt>
              </c:strCache>
            </c:strRef>
          </c:cat>
          <c:val>
            <c:numRef>
              <c:f>'2'!$C$9:$C$23</c:f>
              <c:numCache>
                <c:formatCode>General</c:formatCode>
                <c:ptCount val="15"/>
                <c:pt idx="0">
                  <c:v>67.2</c:v>
                </c:pt>
                <c:pt idx="1">
                  <c:v>48.9</c:v>
                </c:pt>
                <c:pt idx="2">
                  <c:v>24.4</c:v>
                </c:pt>
                <c:pt idx="3">
                  <c:v>13.1</c:v>
                </c:pt>
                <c:pt idx="4">
                  <c:v>8.1999999999999993</c:v>
                </c:pt>
                <c:pt idx="5">
                  <c:v>6.1</c:v>
                </c:pt>
                <c:pt idx="6">
                  <c:v>5.5</c:v>
                </c:pt>
                <c:pt idx="7">
                  <c:v>5.3</c:v>
                </c:pt>
                <c:pt idx="8">
                  <c:v>5.0999999999999996</c:v>
                </c:pt>
                <c:pt idx="9">
                  <c:v>4.9000000000000004</c:v>
                </c:pt>
                <c:pt idx="10">
                  <c:v>3.3</c:v>
                </c:pt>
                <c:pt idx="11">
                  <c:v>2.4</c:v>
                </c:pt>
                <c:pt idx="12">
                  <c:v>0.4</c:v>
                </c:pt>
                <c:pt idx="13">
                  <c:v>5.5</c:v>
                </c:pt>
                <c:pt idx="14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D1-4E88-912E-95963B2D38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54766112"/>
        <c:axId val="1842575728"/>
      </c:barChart>
      <c:catAx>
        <c:axId val="18547661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42575728"/>
        <c:crosses val="autoZero"/>
        <c:auto val="1"/>
        <c:lblAlgn val="ctr"/>
        <c:lblOffset val="100"/>
        <c:noMultiLvlLbl val="0"/>
      </c:catAx>
      <c:valAx>
        <c:axId val="1842575728"/>
        <c:scaling>
          <c:orientation val="minMax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54766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69005308135551591"/>
          <c:y val="0.8003429779348924"/>
          <c:w val="0.22573831630992899"/>
          <c:h val="4.45107019126305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0.94088</cdr:x>
      <cdr:y>0.10188</cdr:y>
    </cdr:from>
    <cdr:to>
      <cdr:x>0.98876</cdr:x>
      <cdr:y>0.16333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39522AE-AF0F-4D39-BE65-028CF6C70A5E}"/>
            </a:ext>
          </a:extLst>
        </cdr:cNvPr>
        <cdr:cNvSpPr txBox="1"/>
      </cdr:nvSpPr>
      <cdr:spPr>
        <a:xfrm xmlns:a="http://schemas.openxmlformats.org/drawingml/2006/main">
          <a:off x="8081825" y="396088"/>
          <a:ext cx="411300" cy="2389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100"/>
            <a:t>(%)</a:t>
          </a:r>
          <a:endParaRPr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3C31-07A5-408F-B916-FD19EEBE8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9D88-FB43-4395-8A81-20EF81C92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150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3C31-07A5-408F-B916-FD19EEBE8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9D88-FB43-4395-8A81-20EF81C92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315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3C31-07A5-408F-B916-FD19EEBE8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9D88-FB43-4395-8A81-20EF81C92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03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282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6063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826970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13106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728150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47195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7154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3C31-07A5-408F-B916-FD19EEBE8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9D88-FB43-4395-8A81-20EF81C92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438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3C31-07A5-408F-B916-FD19EEBE8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9D88-FB43-4395-8A81-20EF81C92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8088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3C31-07A5-408F-B916-FD19EEBE8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9D88-FB43-4395-8A81-20EF81C92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598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3C31-07A5-408F-B916-FD19EEBE8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9D88-FB43-4395-8A81-20EF81C92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342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3C31-07A5-408F-B916-FD19EEBE8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9D88-FB43-4395-8A81-20EF81C92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628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3C31-07A5-408F-B916-FD19EEBE8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9D88-FB43-4395-8A81-20EF81C92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610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3C31-07A5-408F-B916-FD19EEBE8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9D88-FB43-4395-8A81-20EF81C92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033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3C31-07A5-408F-B916-FD19EEBE8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9D88-FB43-4395-8A81-20EF81C92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097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E3C31-07A5-408F-B916-FD19EEBE8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79D88-FB43-4395-8A81-20EF81C92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80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372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27C69051-2DB8-4578-9DF1-CC9ACCFEC98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52400" y="1041400"/>
          <a:ext cx="88773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046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2022-09-14T08:47:05Z</dcterms:created>
  <dcterms:modified xsi:type="dcterms:W3CDTF">2022-09-14T08:47:05Z</dcterms:modified>
</cp:coreProperties>
</file>