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ja-JP" dirty="0">
                <a:solidFill>
                  <a:sysClr val="windowText" lastClr="000000"/>
                </a:solidFill>
              </a:rPr>
              <a:t>臓器移植に対する関心度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552104612252512"/>
          <c:y val="8.5090125391849528E-2"/>
          <c:w val="0.81500530845460639"/>
          <c:h val="0.7945170377409720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'1'!$C$8</c:f>
              <c:strCache>
                <c:ptCount val="1"/>
                <c:pt idx="0">
                  <c:v>関心がある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4C2-45E2-B65C-26CD343B3D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総数（1,705人）</c:v>
                </c:pt>
                <c:pt idx="2">
                  <c:v>男性（809人）</c:v>
                </c:pt>
                <c:pt idx="3">
                  <c:v>女性（896人）</c:v>
                </c:pt>
                <c:pt idx="5">
                  <c:v>18～29歳（174人）</c:v>
                </c:pt>
                <c:pt idx="6">
                  <c:v>30～39歳（204人）</c:v>
                </c:pt>
                <c:pt idx="7">
                  <c:v>40～49歳（291人）</c:v>
                </c:pt>
                <c:pt idx="8">
                  <c:v>50～59歳（293人）</c:v>
                </c:pt>
                <c:pt idx="9">
                  <c:v>60～69歳（294人）</c:v>
                </c:pt>
                <c:pt idx="10">
                  <c:v>70歳以上（449人）</c:v>
                </c:pt>
              </c:strCache>
            </c:strRef>
          </c:cat>
          <c:val>
            <c:numRef>
              <c:f>'1'!$C$9:$C$19</c:f>
              <c:numCache>
                <c:formatCode>General</c:formatCode>
                <c:ptCount val="11"/>
                <c:pt idx="0" formatCode="0.0_);[Red]\(0.0\)">
                  <c:v>65.5</c:v>
                </c:pt>
                <c:pt idx="2" formatCode="0.0_);[Red]\(0.0\)">
                  <c:v>62.1</c:v>
                </c:pt>
                <c:pt idx="3" formatCode="0.0_);[Red]\(0.0\)">
                  <c:v>68.599999999999994</c:v>
                </c:pt>
                <c:pt idx="5" formatCode="0.0_);[Red]\(0.0\)">
                  <c:v>65.5</c:v>
                </c:pt>
                <c:pt idx="6" formatCode="0.0_);[Red]\(0.0\)">
                  <c:v>65.2</c:v>
                </c:pt>
                <c:pt idx="7" formatCode="0.0_);[Red]\(0.0\)">
                  <c:v>69.8</c:v>
                </c:pt>
                <c:pt idx="8" formatCode="0.0_);[Red]\(0.0\)">
                  <c:v>70</c:v>
                </c:pt>
                <c:pt idx="9" formatCode="0.0_);[Red]\(0.0\)">
                  <c:v>71.400000000000006</c:v>
                </c:pt>
                <c:pt idx="10" formatCode="0.0_);[Red]\(0.0\)">
                  <c:v>56.1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C2-45E2-B65C-26CD343B3DEA}"/>
            </c:ext>
          </c:extLst>
        </c:ser>
        <c:ser>
          <c:idx val="1"/>
          <c:order val="1"/>
          <c:tx>
            <c:strRef>
              <c:f>'1'!$D$8</c:f>
              <c:strCache>
                <c:ptCount val="1"/>
                <c:pt idx="0">
                  <c:v>関心がない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4C2-45E2-B65C-26CD343B3D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'1'!$B$9:$B$19</c:f>
              <c:strCache>
                <c:ptCount val="11"/>
                <c:pt idx="0">
                  <c:v>総数（1,705人）</c:v>
                </c:pt>
                <c:pt idx="2">
                  <c:v>男性（809人）</c:v>
                </c:pt>
                <c:pt idx="3">
                  <c:v>女性（896人）</c:v>
                </c:pt>
                <c:pt idx="5">
                  <c:v>18～29歳（174人）</c:v>
                </c:pt>
                <c:pt idx="6">
                  <c:v>30～39歳（204人）</c:v>
                </c:pt>
                <c:pt idx="7">
                  <c:v>40～49歳（291人）</c:v>
                </c:pt>
                <c:pt idx="8">
                  <c:v>50～59歳（293人）</c:v>
                </c:pt>
                <c:pt idx="9">
                  <c:v>60～69歳（294人）</c:v>
                </c:pt>
                <c:pt idx="10">
                  <c:v>70歳以上（449人）</c:v>
                </c:pt>
              </c:strCache>
            </c:strRef>
          </c:cat>
          <c:val>
            <c:numRef>
              <c:f>'1'!$D$9:$D$19</c:f>
              <c:numCache>
                <c:formatCode>General</c:formatCode>
                <c:ptCount val="11"/>
                <c:pt idx="0" formatCode="0.0_);[Red]\(0.0\)">
                  <c:v>30.9</c:v>
                </c:pt>
                <c:pt idx="2" formatCode="0.0_);[Red]\(0.0\)">
                  <c:v>34.700000000000003</c:v>
                </c:pt>
                <c:pt idx="3" formatCode="0.0_);[Red]\(0.0\)">
                  <c:v>27.5</c:v>
                </c:pt>
                <c:pt idx="5" formatCode="0.0_);[Red]\(0.0\)">
                  <c:v>32.200000000000003</c:v>
                </c:pt>
                <c:pt idx="6" formatCode="0.0_);[Red]\(0.0\)">
                  <c:v>32.4</c:v>
                </c:pt>
                <c:pt idx="7" formatCode="0.0_);[Red]\(0.0\)">
                  <c:v>28.5</c:v>
                </c:pt>
                <c:pt idx="8" formatCode="0.0_);[Red]\(0.0\)">
                  <c:v>27.3</c:v>
                </c:pt>
                <c:pt idx="9" formatCode="0.0_);[Red]\(0.0\)">
                  <c:v>24.5</c:v>
                </c:pt>
                <c:pt idx="10" formatCode="0.0_);[Red]\(0.0\)">
                  <c:v>37.9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4C2-45E2-B65C-26CD343B3DEA}"/>
            </c:ext>
          </c:extLst>
        </c:ser>
        <c:ser>
          <c:idx val="2"/>
          <c:order val="2"/>
          <c:tx>
            <c:strRef>
              <c:f>'1'!$E$8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4C2-45E2-B65C-26CD343B3D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総数（1,705人）</c:v>
                </c:pt>
                <c:pt idx="2">
                  <c:v>男性（809人）</c:v>
                </c:pt>
                <c:pt idx="3">
                  <c:v>女性（896人）</c:v>
                </c:pt>
                <c:pt idx="5">
                  <c:v>18～29歳（174人）</c:v>
                </c:pt>
                <c:pt idx="6">
                  <c:v>30～39歳（204人）</c:v>
                </c:pt>
                <c:pt idx="7">
                  <c:v>40～49歳（291人）</c:v>
                </c:pt>
                <c:pt idx="8">
                  <c:v>50～59歳（293人）</c:v>
                </c:pt>
                <c:pt idx="9">
                  <c:v>60～69歳（294人）</c:v>
                </c:pt>
                <c:pt idx="10">
                  <c:v>70歳以上（449人）</c:v>
                </c:pt>
              </c:strCache>
            </c:strRef>
          </c:cat>
          <c:val>
            <c:numRef>
              <c:f>'1'!$E$9:$E$19</c:f>
              <c:numCache>
                <c:formatCode>General</c:formatCode>
                <c:ptCount val="11"/>
                <c:pt idx="0" formatCode="0.0_);[Red]\(0.0\)">
                  <c:v>3.6</c:v>
                </c:pt>
                <c:pt idx="2" formatCode="0.0_);[Red]\(0.0\)">
                  <c:v>3.2</c:v>
                </c:pt>
                <c:pt idx="3" formatCode="0.0_);[Red]\(0.0\)">
                  <c:v>3.9</c:v>
                </c:pt>
                <c:pt idx="5" formatCode="0.0_);[Red]\(0.0\)">
                  <c:v>2.2999999999999998</c:v>
                </c:pt>
                <c:pt idx="6" formatCode="0.0_);[Red]\(0.0\)">
                  <c:v>2.5</c:v>
                </c:pt>
                <c:pt idx="7" formatCode="0.0_);[Red]\(0.0\)">
                  <c:v>1.7</c:v>
                </c:pt>
                <c:pt idx="8" formatCode="0.0_);[Red]\(0.0\)">
                  <c:v>2.7</c:v>
                </c:pt>
                <c:pt idx="9" formatCode="0.0_);[Red]\(0.0\)">
                  <c:v>4.0999999999999996</c:v>
                </c:pt>
                <c:pt idx="10" formatCode="0.0_);[Red]\(0.0\)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4C2-45E2-B65C-26CD343B3DE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56942960"/>
        <c:axId val="2056947952"/>
      </c:barChart>
      <c:catAx>
        <c:axId val="2056942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7952"/>
        <c:crosses val="autoZero"/>
        <c:auto val="1"/>
        <c:lblAlgn val="ctr"/>
        <c:lblOffset val="100"/>
        <c:noMultiLvlLbl val="0"/>
      </c:catAx>
      <c:valAx>
        <c:axId val="2056947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296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0.00396</cdr:x>
      <cdr:y>0.06308</cdr:y>
    </cdr:from>
    <cdr:to>
      <cdr:x>0.13094</cdr:x>
      <cdr:y>0.10902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0C7BB180-6DCB-6A7A-2184-C3147AC94A66}"/>
            </a:ext>
          </a:extLst>
        </cdr:cNvPr>
        <cdr:cNvSpPr txBox="1"/>
      </cdr:nvSpPr>
      <cdr:spPr>
        <a:xfrm xmlns:a="http://schemas.openxmlformats.org/drawingml/2006/main">
          <a:off x="34390" y="393829"/>
          <a:ext cx="1102727" cy="286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0.01245</cdr:x>
      <cdr:y>0.20729</cdr:y>
    </cdr:from>
    <cdr:to>
      <cdr:x>0.10721</cdr:x>
      <cdr:y>0.25508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A88FEC6-ED2A-183F-05E6-9D549F0C7B6E}"/>
            </a:ext>
          </a:extLst>
        </cdr:cNvPr>
        <cdr:cNvSpPr txBox="1"/>
      </cdr:nvSpPr>
      <cdr:spPr>
        <a:xfrm xmlns:a="http://schemas.openxmlformats.org/drawingml/2006/main">
          <a:off x="111761" y="1343660"/>
          <a:ext cx="850899" cy="3098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0.00636</cdr:x>
      <cdr:y>0.42359</cdr:y>
    </cdr:from>
    <cdr:to>
      <cdr:x>0.12518</cdr:x>
      <cdr:y>0.47178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1001D4D-709C-2E1A-0FD2-D7F0BC51A871}"/>
            </a:ext>
          </a:extLst>
        </cdr:cNvPr>
        <cdr:cNvSpPr txBox="1"/>
      </cdr:nvSpPr>
      <cdr:spPr>
        <a:xfrm xmlns:a="http://schemas.openxmlformats.org/drawingml/2006/main">
          <a:off x="57150" y="2745740"/>
          <a:ext cx="1066800" cy="3123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5832-BD9C-471F-A91F-B1B800CB76C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A935-FBD7-4E92-A5B9-60FDC0D04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55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5832-BD9C-471F-A91F-B1B800CB76C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A935-FBD7-4E92-A5B9-60FDC0D04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00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5832-BD9C-471F-A91F-B1B800CB76C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A935-FBD7-4E92-A5B9-60FDC0D04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035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388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4496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975639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690828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24605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241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1739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5832-BD9C-471F-A91F-B1B800CB76C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A935-FBD7-4E92-A5B9-60FDC0D04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95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5832-BD9C-471F-A91F-B1B800CB76C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A935-FBD7-4E92-A5B9-60FDC0D04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60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5832-BD9C-471F-A91F-B1B800CB76C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A935-FBD7-4E92-A5B9-60FDC0D04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48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5832-BD9C-471F-A91F-B1B800CB76C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A935-FBD7-4E92-A5B9-60FDC0D04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83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5832-BD9C-471F-A91F-B1B800CB76C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A935-FBD7-4E92-A5B9-60FDC0D04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28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5832-BD9C-471F-A91F-B1B800CB76C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A935-FBD7-4E92-A5B9-60FDC0D04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600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5832-BD9C-471F-A91F-B1B800CB76C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A935-FBD7-4E92-A5B9-60FDC0D04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009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5832-BD9C-471F-A91F-B1B800CB76C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A935-FBD7-4E92-A5B9-60FDC0D04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197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A5832-BD9C-471F-A91F-B1B800CB76C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9A935-FBD7-4E92-A5B9-60FDC0D04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27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66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EA8CE7D9-400B-4C94-9FD7-229EE1E26E1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7800" y="1054100"/>
          <a:ext cx="8737600" cy="542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376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2022-09-14T08:47:07Z</dcterms:created>
  <dcterms:modified xsi:type="dcterms:W3CDTF">2022-09-14T08:47:07Z</dcterms:modified>
</cp:coreProperties>
</file>