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力を入れてほしい道路分野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'15'!$C$8</c:f>
              <c:strCache>
                <c:ptCount val="1"/>
                <c:pt idx="0">
                  <c:v>総数（n=1,646人、M.T.=512.0%）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'15'!$B$9:$B$27</c:f>
              <c:strCache>
                <c:ptCount val="19"/>
                <c:pt idx="0">
                  <c:v>大地震や津波、大雨、大雪などによる災害に備えた対策</c:v>
                </c:pt>
                <c:pt idx="1">
                  <c:v>すれ違いが困難な狭い道路や急カーブの改良</c:v>
                </c:pt>
                <c:pt idx="2">
                  <c:v>歩道の設置や拡幅、段差解消など</c:v>
                </c:pt>
                <c:pt idx="3">
                  <c:v>カーナビやスマートフォンなどを通じた情報提供の拡充</c:v>
                </c:pt>
                <c:pt idx="4">
                  <c:v>渋滞を緩和するためのバイパス整備や交差点の立体交差化など</c:v>
                </c:pt>
                <c:pt idx="5">
                  <c:v>わかりやすい標識の整備</c:v>
                </c:pt>
                <c:pt idx="6">
                  <c:v>電線類の地中化や植樹など景観の改善</c:v>
                </c:pt>
                <c:pt idx="7">
                  <c:v>自転車の通行空間や駐輪施設の整備</c:v>
                </c:pt>
                <c:pt idx="8">
                  <c:v>道路の清掃や舗装修繕などの維持管理の充実</c:v>
                </c:pt>
                <c:pt idx="9">
                  <c:v>高速道路のインターチェンジ増設や料金割引など使いやすさの改善</c:v>
                </c:pt>
                <c:pt idx="10">
                  <c:v>立体交差などによる踏切の改良</c:v>
                </c:pt>
                <c:pt idx="11">
                  <c:v>都市間・地域間を結ぶ幹線道路などのネットワークの確保</c:v>
                </c:pt>
                <c:pt idx="12">
                  <c:v>騒音や大気汚染などへの環境対策</c:v>
                </c:pt>
                <c:pt idx="13">
                  <c:v>駐車場の整備</c:v>
                </c:pt>
                <c:pt idx="14">
                  <c:v>高速道路のサービスエリア・パーキングエリアや「道の駅」の設置</c:v>
                </c:pt>
                <c:pt idx="15">
                  <c:v>美しく賑わいのある道路空間の整備（オープンカフェや露店、イベントなどへの開放など）</c:v>
                </c:pt>
                <c:pt idx="16">
                  <c:v>その他</c:v>
                </c:pt>
                <c:pt idx="17">
                  <c:v>特にない</c:v>
                </c:pt>
                <c:pt idx="18">
                  <c:v>無回答</c:v>
                </c:pt>
              </c:strCache>
            </c:strRef>
          </c:cat>
          <c:val>
            <c:numRef>
              <c:f>'15'!$C$9:$C$27</c:f>
              <c:numCache>
                <c:formatCode>0.0_ </c:formatCode>
                <c:ptCount val="19"/>
                <c:pt idx="0">
                  <c:v>64</c:v>
                </c:pt>
                <c:pt idx="1">
                  <c:v>51.3</c:v>
                </c:pt>
                <c:pt idx="2">
                  <c:v>39.1</c:v>
                </c:pt>
                <c:pt idx="3">
                  <c:v>36.5</c:v>
                </c:pt>
                <c:pt idx="4">
                  <c:v>36.5</c:v>
                </c:pt>
                <c:pt idx="5">
                  <c:v>33.700000000000003</c:v>
                </c:pt>
                <c:pt idx="6">
                  <c:v>33</c:v>
                </c:pt>
                <c:pt idx="7">
                  <c:v>28.6</c:v>
                </c:pt>
                <c:pt idx="8">
                  <c:v>28</c:v>
                </c:pt>
                <c:pt idx="9">
                  <c:v>26.7</c:v>
                </c:pt>
                <c:pt idx="10">
                  <c:v>26.7</c:v>
                </c:pt>
                <c:pt idx="11">
                  <c:v>25.2</c:v>
                </c:pt>
                <c:pt idx="12">
                  <c:v>23.9</c:v>
                </c:pt>
                <c:pt idx="13">
                  <c:v>23.8</c:v>
                </c:pt>
                <c:pt idx="14">
                  <c:v>19</c:v>
                </c:pt>
                <c:pt idx="15">
                  <c:v>11.7</c:v>
                </c:pt>
                <c:pt idx="16">
                  <c:v>1.8</c:v>
                </c:pt>
                <c:pt idx="17">
                  <c:v>1.6</c:v>
                </c:pt>
                <c:pt idx="1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3A-438D-8BB1-FDE87C4397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854766112"/>
        <c:axId val="1842575728"/>
      </c:barChart>
      <c:catAx>
        <c:axId val="18547661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42575728"/>
        <c:crosses val="autoZero"/>
        <c:auto val="1"/>
        <c:lblAlgn val="ctr"/>
        <c:lblOffset val="100"/>
        <c:noMultiLvlLbl val="0"/>
      </c:catAx>
      <c:valAx>
        <c:axId val="1842575728"/>
        <c:scaling>
          <c:orientation val="minMax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54766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69005308135551591"/>
          <c:y val="0.8003429779348924"/>
          <c:w val="0.22573831630992899"/>
          <c:h val="4.45107019126305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0.94088</cdr:x>
      <cdr:y>0.10188</cdr:y>
    </cdr:from>
    <cdr:to>
      <cdr:x>0.98876</cdr:x>
      <cdr:y>0.16333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39522AE-AF0F-4D39-BE65-028CF6C70A5E}"/>
            </a:ext>
          </a:extLst>
        </cdr:cNvPr>
        <cdr:cNvSpPr txBox="1"/>
      </cdr:nvSpPr>
      <cdr:spPr>
        <a:xfrm xmlns:a="http://schemas.openxmlformats.org/drawingml/2006/main">
          <a:off x="8081825" y="396088"/>
          <a:ext cx="411300" cy="2389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100"/>
            <a:t>(%)</a:t>
          </a:r>
          <a:endParaRPr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30690-E0A7-4B0D-BAA3-1A1DE609F83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6B79-3CDE-47CD-85F5-502F258ED1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5765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30690-E0A7-4B0D-BAA3-1A1DE609F83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6B79-3CDE-47CD-85F5-502F258ED1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6432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30690-E0A7-4B0D-BAA3-1A1DE609F83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6B79-3CDE-47CD-85F5-502F258ED1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93918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6884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2224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664699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853248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797356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00135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65076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30690-E0A7-4B0D-BAA3-1A1DE609F83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6B79-3CDE-47CD-85F5-502F258ED1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99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30690-E0A7-4B0D-BAA3-1A1DE609F83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6B79-3CDE-47CD-85F5-502F258ED1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2086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30690-E0A7-4B0D-BAA3-1A1DE609F83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6B79-3CDE-47CD-85F5-502F258ED1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966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30690-E0A7-4B0D-BAA3-1A1DE609F83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6B79-3CDE-47CD-85F5-502F258ED1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21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30690-E0A7-4B0D-BAA3-1A1DE609F83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6B79-3CDE-47CD-85F5-502F258ED1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145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30690-E0A7-4B0D-BAA3-1A1DE609F83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6B79-3CDE-47CD-85F5-502F258ED1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0123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30690-E0A7-4B0D-BAA3-1A1DE609F83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6B79-3CDE-47CD-85F5-502F258ED1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8063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30690-E0A7-4B0D-BAA3-1A1DE609F83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6B79-3CDE-47CD-85F5-502F258ED1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4646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30690-E0A7-4B0D-BAA3-1A1DE609F83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B6B79-3CDE-47CD-85F5-502F258ED1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3917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225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00F178C3-70B6-4752-87FB-61F5B0CC85D9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90500" y="1079500"/>
          <a:ext cx="8839200" cy="5321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4630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2022-09-14T08:47:09Z</dcterms:created>
  <dcterms:modified xsi:type="dcterms:W3CDTF">2022-09-14T08:47:09Z</dcterms:modified>
</cp:coreProperties>
</file>