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高速道路の維持修繕、更新のための費用のあり方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'13'!$C$8</c:f>
              <c:strCache>
                <c:ptCount val="1"/>
                <c:pt idx="0">
                  <c:v>全部税金でまかなっていくべき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0C-41DC-84C9-B189F018EEF6}"/>
              </c:ext>
            </c:extLst>
          </c:dPt>
          <c:dLbls>
            <c:dLbl>
              <c:idx val="6"/>
              <c:layout>
                <c:manualLayout>
                  <c:x val="1.245019920318725E-2"/>
                  <c:y val="1.32369108646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0C-41DC-84C9-B189F018EEF6}"/>
                </c:ext>
              </c:extLst>
            </c:dLbl>
            <c:dLbl>
              <c:idx val="10"/>
              <c:layout>
                <c:manualLayout>
                  <c:x val="7.470119521912350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0C-41DC-84C9-B189F018EE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'13'!$C$9:$C$19</c:f>
              <c:numCache>
                <c:formatCode>General</c:formatCode>
                <c:ptCount val="11"/>
                <c:pt idx="0" formatCode="0.0_ ">
                  <c:v>5.5</c:v>
                </c:pt>
                <c:pt idx="2" formatCode="0.0_ ">
                  <c:v>7.5</c:v>
                </c:pt>
                <c:pt idx="3" formatCode="0.0_ ">
                  <c:v>3.7</c:v>
                </c:pt>
                <c:pt idx="5" formatCode="0.0_ ">
                  <c:v>9</c:v>
                </c:pt>
                <c:pt idx="6" formatCode="0.0_ ">
                  <c:v>7</c:v>
                </c:pt>
                <c:pt idx="7" formatCode="0.0_ ">
                  <c:v>8.8000000000000007</c:v>
                </c:pt>
                <c:pt idx="8" formatCode="0.0_ ">
                  <c:v>4.9000000000000004</c:v>
                </c:pt>
                <c:pt idx="9" formatCode="0.0_ ">
                  <c:v>4</c:v>
                </c:pt>
                <c:pt idx="10" formatCode="0.0_ 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0C-41DC-84C9-B189F018EEF6}"/>
            </c:ext>
          </c:extLst>
        </c:ser>
        <c:ser>
          <c:idx val="1"/>
          <c:order val="1"/>
          <c:tx>
            <c:strRef>
              <c:f>'13'!$D$8</c:f>
              <c:strCache>
                <c:ptCount val="1"/>
                <c:pt idx="0">
                  <c:v>税金でまかなっていくべきだと思うが、ある程度は高速道路の通行料金でまかなうこともやむを得ない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330C-41DC-84C9-B189F018EE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'13'!$D$9:$D$19</c:f>
              <c:numCache>
                <c:formatCode>General</c:formatCode>
                <c:ptCount val="11"/>
                <c:pt idx="0" formatCode="0.0_ ">
                  <c:v>30.4</c:v>
                </c:pt>
                <c:pt idx="2" formatCode="0.0_ ">
                  <c:v>29</c:v>
                </c:pt>
                <c:pt idx="3" formatCode="0.0_ ">
                  <c:v>31.7</c:v>
                </c:pt>
                <c:pt idx="5" formatCode="0.0_ ">
                  <c:v>34.200000000000003</c:v>
                </c:pt>
                <c:pt idx="6" formatCode="0.0_ ">
                  <c:v>32.200000000000003</c:v>
                </c:pt>
                <c:pt idx="7" formatCode="0.0_ ">
                  <c:v>35.200000000000003</c:v>
                </c:pt>
                <c:pt idx="8" formatCode="0.0_ ">
                  <c:v>29.4</c:v>
                </c:pt>
                <c:pt idx="9" formatCode="0.0_ ">
                  <c:v>31.6</c:v>
                </c:pt>
                <c:pt idx="10" formatCode="0.0_ ">
                  <c:v>25.2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0C-41DC-84C9-B189F018EEF6}"/>
            </c:ext>
          </c:extLst>
        </c:ser>
        <c:ser>
          <c:idx val="2"/>
          <c:order val="2"/>
          <c:tx>
            <c:strRef>
              <c:f>'13'!$E$8</c:f>
              <c:strCache>
                <c:ptCount val="1"/>
                <c:pt idx="0">
                  <c:v>高速道路の通行料金でまかなっていくべきだと思うが、ある程度は税金でまかなうこともやむを得ない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30C-41DC-84C9-B189F018EE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'13'!$E$9:$E$19</c:f>
              <c:numCache>
                <c:formatCode>General</c:formatCode>
                <c:ptCount val="11"/>
                <c:pt idx="0" formatCode="0.0_ ">
                  <c:v>44.5</c:v>
                </c:pt>
                <c:pt idx="2" formatCode="0.0_ ">
                  <c:v>42.7</c:v>
                </c:pt>
                <c:pt idx="3" formatCode="0.0_ ">
                  <c:v>46.1</c:v>
                </c:pt>
                <c:pt idx="5" formatCode="0.0_ ">
                  <c:v>40.6</c:v>
                </c:pt>
                <c:pt idx="6" formatCode="0.0_ ">
                  <c:v>41.2</c:v>
                </c:pt>
                <c:pt idx="7" formatCode="0.0_ ">
                  <c:v>38.299999999999997</c:v>
                </c:pt>
                <c:pt idx="8" formatCode="0.0_ ">
                  <c:v>44.9</c:v>
                </c:pt>
                <c:pt idx="9" formatCode="0.0_ ">
                  <c:v>47.5</c:v>
                </c:pt>
                <c:pt idx="10" formatCode="0.0_ ">
                  <c:v>48.4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0C-41DC-84C9-B189F018EEF6}"/>
            </c:ext>
          </c:extLst>
        </c:ser>
        <c:ser>
          <c:idx val="3"/>
          <c:order val="3"/>
          <c:tx>
            <c:strRef>
              <c:f>'13'!$F$8</c:f>
              <c:strCache>
                <c:ptCount val="1"/>
                <c:pt idx="0">
                  <c:v>税金ではなく、高速道路の通行料金でまかなっていくべき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330C-41DC-84C9-B189F018EE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'13'!$F$9:$F$19</c:f>
              <c:numCache>
                <c:formatCode>General</c:formatCode>
                <c:ptCount val="11"/>
                <c:pt idx="0" formatCode="0.0_ ">
                  <c:v>18.399999999999999</c:v>
                </c:pt>
                <c:pt idx="2" formatCode="0.0_ ">
                  <c:v>20</c:v>
                </c:pt>
                <c:pt idx="3" formatCode="0.0_ ">
                  <c:v>17</c:v>
                </c:pt>
                <c:pt idx="5" formatCode="0.0_ ">
                  <c:v>15.5</c:v>
                </c:pt>
                <c:pt idx="6" formatCode="0.0_ ">
                  <c:v>19.100000000000001</c:v>
                </c:pt>
                <c:pt idx="7" formatCode="0.0_ ">
                  <c:v>17.600000000000001</c:v>
                </c:pt>
                <c:pt idx="8" formatCode="0.0_ ">
                  <c:v>20</c:v>
                </c:pt>
                <c:pt idx="9" formatCode="0.0_ ">
                  <c:v>15.3</c:v>
                </c:pt>
                <c:pt idx="10" formatCode="0.0_ ">
                  <c:v>20.9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30C-41DC-84C9-B189F018EEF6}"/>
            </c:ext>
          </c:extLst>
        </c:ser>
        <c:ser>
          <c:idx val="4"/>
          <c:order val="4"/>
          <c:tx>
            <c:strRef>
              <c:f>'13'!$G$8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30C-41DC-84C9-B189F018EEF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'13'!$B$9:$B$19</c:f>
              <c:strCache>
                <c:ptCount val="11"/>
                <c:pt idx="0">
                  <c:v>総数（1,646人）</c:v>
                </c:pt>
                <c:pt idx="2">
                  <c:v>男性（785人）</c:v>
                </c:pt>
                <c:pt idx="3">
                  <c:v>女性（861人）</c:v>
                </c:pt>
                <c:pt idx="5">
                  <c:v>18～29歳（155人）</c:v>
                </c:pt>
                <c:pt idx="6">
                  <c:v>30～39歳（199人）</c:v>
                </c:pt>
                <c:pt idx="7">
                  <c:v>40～49歳（261人）</c:v>
                </c:pt>
                <c:pt idx="8">
                  <c:v>50～59歳（265人）</c:v>
                </c:pt>
                <c:pt idx="9">
                  <c:v>60～69歳（326人）</c:v>
                </c:pt>
                <c:pt idx="10">
                  <c:v>70歳以上（440人）</c:v>
                </c:pt>
              </c:strCache>
            </c:strRef>
          </c:cat>
          <c:val>
            <c:numRef>
              <c:f>'13'!$G$9:$G$19</c:f>
              <c:numCache>
                <c:formatCode>General</c:formatCode>
                <c:ptCount val="11"/>
                <c:pt idx="0" formatCode="0.0_ ">
                  <c:v>1.2</c:v>
                </c:pt>
                <c:pt idx="2" formatCode="0.0_ ">
                  <c:v>0.8</c:v>
                </c:pt>
                <c:pt idx="3" formatCode="0.0_ ">
                  <c:v>1.5</c:v>
                </c:pt>
                <c:pt idx="5" formatCode="0.0_ ">
                  <c:v>0.6</c:v>
                </c:pt>
                <c:pt idx="6" formatCode="0.0_ ">
                  <c:v>0.5</c:v>
                </c:pt>
                <c:pt idx="7" formatCode="0.0_ ">
                  <c:v>0</c:v>
                </c:pt>
                <c:pt idx="8" formatCode="0.0_ ">
                  <c:v>0.8</c:v>
                </c:pt>
                <c:pt idx="9" formatCode="0.0_ ">
                  <c:v>1.5</c:v>
                </c:pt>
                <c:pt idx="10" formatCode="0.0_ 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30C-41DC-84C9-B189F018EEF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56942960"/>
        <c:axId val="2056947952"/>
      </c:barChart>
      <c:catAx>
        <c:axId val="205694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7952"/>
        <c:crosses val="autoZero"/>
        <c:auto val="1"/>
        <c:lblAlgn val="ctr"/>
        <c:lblOffset val="100"/>
        <c:noMultiLvlLbl val="0"/>
      </c:catAx>
      <c:valAx>
        <c:axId val="2056947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056942960"/>
        <c:crosses val="max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40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36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312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69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3585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05524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81602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53385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61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1433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06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39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96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3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29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72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98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39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C0577-7693-4A05-A6DB-B3FE9B41BD6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6B3B4-4DE1-4C48-8D29-11F799B99E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574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16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B54BD9D-15D0-4441-99BC-92D1C827B57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599" y="1143000"/>
          <a:ext cx="8890001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82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2022-09-14T08:47:11Z</dcterms:created>
  <dcterms:modified xsi:type="dcterms:W3CDTF">2022-09-14T08:47:11Z</dcterms:modified>
</cp:coreProperties>
</file>