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en-US" altLang="ja-JP" dirty="0" smtClean="0"/>
              <a:t>ICT</a:t>
            </a:r>
            <a:r>
              <a:rPr lang="ja-JP" altLang="en-US" dirty="0" smtClean="0"/>
              <a:t>の観点から求められる道路の環境や機能</a:t>
            </a:r>
            <a:endParaRPr lang="ja-JP" altLang="en-US" dirty="0"/>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45011456597122451"/>
          <c:y val="0.18691282339707538"/>
          <c:w val="0.52971818303733931"/>
          <c:h val="0.78689670041244841"/>
        </c:manualLayout>
      </c:layout>
      <c:barChart>
        <c:barDir val="bar"/>
        <c:grouping val="clustered"/>
        <c:varyColors val="0"/>
        <c:ser>
          <c:idx val="0"/>
          <c:order val="0"/>
          <c:tx>
            <c:strRef>
              <c:f>'6'!$C$8</c:f>
              <c:strCache>
                <c:ptCount val="1"/>
                <c:pt idx="0">
                  <c:v>総数（n=1,646人、M.T.=201.2%）</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'6'!$B$9:$B$15</c:f>
              <c:strCache>
                <c:ptCount val="7"/>
                <c:pt idx="0">
                  <c:v>車線や車間距離の維持などを補助する安全運転支援技術の精度を向上させるような、車載センサーが認識しやすい白線や標識などが整備された道路環境</c:v>
                </c:pt>
                <c:pt idx="1">
                  <c:v>誤って高速道路を逆走してしまった際に、自動的な車両の停止などにより逆走を防止する機能</c:v>
                </c:pt>
                <c:pt idx="2">
                  <c:v>道路上の落下物や交通事故などの危険箇所、路面状況などの情報を受け取ることができる道路環境</c:v>
                </c:pt>
                <c:pt idx="3">
                  <c:v>駐車場やガソリンスタンドでの料金支払いを、ETCなどを通じて自動的に行える機能</c:v>
                </c:pt>
                <c:pt idx="4">
                  <c:v>その他</c:v>
                </c:pt>
                <c:pt idx="5">
                  <c:v>特にない</c:v>
                </c:pt>
                <c:pt idx="6">
                  <c:v>無回答</c:v>
                </c:pt>
              </c:strCache>
            </c:strRef>
          </c:cat>
          <c:val>
            <c:numRef>
              <c:f>'6'!$C$9:$C$15</c:f>
              <c:numCache>
                <c:formatCode>General</c:formatCode>
                <c:ptCount val="7"/>
                <c:pt idx="0">
                  <c:v>56.9</c:v>
                </c:pt>
                <c:pt idx="1">
                  <c:v>51.6</c:v>
                </c:pt>
                <c:pt idx="2">
                  <c:v>47.3</c:v>
                </c:pt>
                <c:pt idx="3">
                  <c:v>35.700000000000003</c:v>
                </c:pt>
                <c:pt idx="4">
                  <c:v>1.6</c:v>
                </c:pt>
                <c:pt idx="5">
                  <c:v>6.9</c:v>
                </c:pt>
                <c:pt idx="6">
                  <c:v>1.3</c:v>
                </c:pt>
              </c:numCache>
            </c:numRef>
          </c:val>
          <c:extLst>
            <c:ext xmlns:c16="http://schemas.microsoft.com/office/drawing/2014/chart" uri="{C3380CC4-5D6E-409C-BE32-E72D297353CC}">
              <c16:uniqueId val="{00000000-305C-45EC-9E3A-1EDA0850753B}"/>
            </c:ext>
          </c:extLst>
        </c:ser>
        <c:dLbls>
          <c:showLegendKey val="0"/>
          <c:showVal val="0"/>
          <c:showCatName val="0"/>
          <c:showSerName val="0"/>
          <c:showPercent val="0"/>
          <c:showBubbleSize val="0"/>
        </c:dLbls>
        <c:gapWidth val="182"/>
        <c:axId val="1854766112"/>
        <c:axId val="1842575728"/>
      </c:barChart>
      <c:catAx>
        <c:axId val="18547661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800" b="0" i="0" u="none" strike="noStrike" kern="1200" baseline="0">
                <a:solidFill>
                  <a:schemeClr val="tx1">
                    <a:lumMod val="65000"/>
                    <a:lumOff val="35000"/>
                  </a:schemeClr>
                </a:solidFill>
                <a:latin typeface="+mn-lt"/>
                <a:ea typeface="+mn-ea"/>
                <a:cs typeface="+mn-cs"/>
              </a:defRPr>
            </a:pPr>
            <a:endParaRPr lang="ja-JP"/>
          </a:p>
        </c:txPr>
        <c:crossAx val="1842575728"/>
        <c:crosses val="autoZero"/>
        <c:auto val="1"/>
        <c:lblAlgn val="ctr"/>
        <c:lblOffset val="100"/>
        <c:noMultiLvlLbl val="0"/>
      </c:catAx>
      <c:valAx>
        <c:axId val="1842575728"/>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1854766112"/>
        <c:crosses val="autoZero"/>
        <c:crossBetween val="between"/>
      </c:valAx>
      <c:spPr>
        <a:noFill/>
        <a:ln>
          <a:noFill/>
        </a:ln>
        <a:effectLst/>
      </c:spPr>
    </c:plotArea>
    <c:legend>
      <c:legendPos val="t"/>
      <c:layout>
        <c:manualLayout>
          <c:xMode val="edge"/>
          <c:yMode val="edge"/>
          <c:x val="0.69005308135551591"/>
          <c:y val="0.8003429779348924"/>
          <c:w val="0.22573831630992899"/>
          <c:h val="4.4510701912630561E-2"/>
        </c:manualLayout>
      </c:layout>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0.94088</cdr:x>
      <cdr:y>0.10188</cdr:y>
    </cdr:from>
    <cdr:to>
      <cdr:x>0.98876</cdr:x>
      <cdr:y>0.16333</cdr:y>
    </cdr:to>
    <cdr:sp macro="" textlink="">
      <cdr:nvSpPr>
        <cdr:cNvPr id="2" name="テキスト ボックス 1">
          <a:extLst xmlns:a="http://schemas.openxmlformats.org/drawingml/2006/main">
            <a:ext uri="{FF2B5EF4-FFF2-40B4-BE49-F238E27FC236}">
              <a16:creationId xmlns:a16="http://schemas.microsoft.com/office/drawing/2014/main" id="{739522AE-AF0F-4D39-BE65-028CF6C70A5E}"/>
            </a:ext>
          </a:extLst>
        </cdr:cNvPr>
        <cdr:cNvSpPr txBox="1"/>
      </cdr:nvSpPr>
      <cdr:spPr>
        <a:xfrm xmlns:a="http://schemas.openxmlformats.org/drawingml/2006/main">
          <a:off x="8081825" y="396088"/>
          <a:ext cx="411300" cy="238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100"/>
            <a:t>(%)</a:t>
          </a:r>
          <a:endParaRPr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2260122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3498818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2360563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62146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313002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629504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19927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278595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3132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417723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31805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218545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96589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2402482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12723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1120572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794921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A808A1-C0C3-4AC7-993C-8F1B7DFAF85D}"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2100368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1A808A1-C0C3-4AC7-993C-8F1B7DFAF85D}"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23619D-EDA8-4B69-B6BE-6276096E9A5D}" type="slidenum">
              <a:rPr kumimoji="1" lang="ja-JP" altLang="en-US" smtClean="0"/>
              <a:t>‹#›</a:t>
            </a:fld>
            <a:endParaRPr kumimoji="1" lang="ja-JP" altLang="en-US"/>
          </a:p>
        </p:txBody>
      </p:sp>
    </p:spTree>
    <p:extLst>
      <p:ext uri="{BB962C8B-B14F-4D97-AF65-F5344CB8AC3E}">
        <p14:creationId xmlns:p14="http://schemas.microsoft.com/office/powerpoint/2010/main" val="3634203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11209442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4F51A4AD-61EF-4497-AA53-65C835F60D5B}"/>
              </a:ext>
            </a:extLst>
          </p:cNvPr>
          <p:cNvGraphicFramePr>
            <a:graphicFrameLocks/>
          </p:cNvGraphicFramePr>
          <p:nvPr>
            <p:extLst/>
          </p:nvPr>
        </p:nvGraphicFramePr>
        <p:xfrm>
          <a:off x="116114" y="1045029"/>
          <a:ext cx="8853715" cy="53993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5150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11</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2022-09-14T08:50:59Z</dcterms:created>
  <dcterms:modified xsi:type="dcterms:W3CDTF">2022-09-14T08:50:59Z</dcterms:modified>
</cp:coreProperties>
</file>