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観光振興のために必要な道路施策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5011456597122451"/>
          <c:y val="0.18691282339707538"/>
          <c:w val="0.52971818303733931"/>
          <c:h val="0.786896700412448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総数（n=1,646人、M.T.=373.3%）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'5'!$B$9:$B$22</c:f>
              <c:strCache>
                <c:ptCount val="14"/>
                <c:pt idx="0">
                  <c:v>駐車場の整備などによる渋滞や路上駐車の削減</c:v>
                </c:pt>
                <c:pt idx="1">
                  <c:v>誰にでもわかりやすい観光地への案内標識の設置</c:v>
                </c:pt>
                <c:pt idx="2">
                  <c:v>高速道路料金の割引の充実</c:v>
                </c:pt>
                <c:pt idx="3">
                  <c:v>観光地へ行きやすくする道路の整備</c:v>
                </c:pt>
                <c:pt idx="4">
                  <c:v>電線類の地中化や植樹などによる景観の改善</c:v>
                </c:pt>
                <c:pt idx="5">
                  <c:v>交差点や踏切の立体交差化、車線数の増加、右折レーンの設置など、観光地における道路構造の改良</c:v>
                </c:pt>
                <c:pt idx="6">
                  <c:v>観光拠点としての「道の駅」の整備や設備の充実</c:v>
                </c:pt>
                <c:pt idx="7">
                  <c:v>鉄道駅や観光地の周辺道路のバリアフリー化</c:v>
                </c:pt>
                <c:pt idx="8">
                  <c:v>公共交通の利便性向上や自転車利用環境の整備</c:v>
                </c:pt>
                <c:pt idx="9">
                  <c:v>渋滞情報を提供して、渋滞区間の迂（う）回や運転する時間の調整を促進</c:v>
                </c:pt>
                <c:pt idx="10">
                  <c:v>時間などによる制限や、料金徴収などによる観光地への自動車の流入の抑制</c:v>
                </c:pt>
                <c:pt idx="11">
                  <c:v>その他</c:v>
                </c:pt>
                <c:pt idx="12">
                  <c:v>特にない</c:v>
                </c:pt>
                <c:pt idx="13">
                  <c:v>無回答</c:v>
                </c:pt>
              </c:strCache>
            </c:strRef>
          </c:cat>
          <c:val>
            <c:numRef>
              <c:f>'5'!$C$9:$C$22</c:f>
              <c:numCache>
                <c:formatCode>0.0_ </c:formatCode>
                <c:ptCount val="14"/>
                <c:pt idx="0">
                  <c:v>58.3</c:v>
                </c:pt>
                <c:pt idx="1">
                  <c:v>48</c:v>
                </c:pt>
                <c:pt idx="2">
                  <c:v>45.9</c:v>
                </c:pt>
                <c:pt idx="3">
                  <c:v>41.1</c:v>
                </c:pt>
                <c:pt idx="4">
                  <c:v>31.2</c:v>
                </c:pt>
                <c:pt idx="5">
                  <c:v>28.7</c:v>
                </c:pt>
                <c:pt idx="6">
                  <c:v>27.7</c:v>
                </c:pt>
                <c:pt idx="7">
                  <c:v>26.7</c:v>
                </c:pt>
                <c:pt idx="8">
                  <c:v>25.8</c:v>
                </c:pt>
                <c:pt idx="9">
                  <c:v>23.6</c:v>
                </c:pt>
                <c:pt idx="10">
                  <c:v>10.6</c:v>
                </c:pt>
                <c:pt idx="11">
                  <c:v>1</c:v>
                </c:pt>
                <c:pt idx="12">
                  <c:v>3.3</c:v>
                </c:pt>
                <c:pt idx="1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8-4587-BFE1-3C3047DEB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2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89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91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935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04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27076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75947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55120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4448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4086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39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3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61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71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98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4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32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18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10DF2-A115-49FA-99A7-7F504DD547E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00058-BE9A-4643-BA98-EBD878AA6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10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9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5AF34BC-6324-4188-9848-C24F3EB00E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1030513"/>
          <a:ext cx="8926286" cy="550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47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2022-09-14T08:50:58Z</dcterms:created>
  <dcterms:modified xsi:type="dcterms:W3CDTF">2022-09-14T08:50:58Z</dcterms:modified>
</cp:coreProperties>
</file>