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活力ある地域づくりのために必要な道路整備</a:t>
            </a:r>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0.45011456597122451"/>
          <c:y val="0.18691282339707538"/>
          <c:w val="0.52971818303733931"/>
          <c:h val="0.78689670041244841"/>
        </c:manualLayout>
      </c:layout>
      <c:barChart>
        <c:barDir val="bar"/>
        <c:grouping val="clustered"/>
        <c:varyColors val="0"/>
        <c:ser>
          <c:idx val="0"/>
          <c:order val="0"/>
          <c:tx>
            <c:strRef>
              <c:f>'4'!$C$8</c:f>
              <c:strCache>
                <c:ptCount val="1"/>
                <c:pt idx="0">
                  <c:v>総数（n=1,646人、M.T.=306.0%）</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'4'!$B$9:$B$21</c:f>
              <c:strCache>
                <c:ptCount val="13"/>
                <c:pt idx="0">
                  <c:v>歩行者や自転車が気軽に散策を楽しめる道路の整備</c:v>
                </c:pt>
                <c:pt idx="1">
                  <c:v>大きな病院や商業施設などへ行きやすくする道路の整備</c:v>
                </c:pt>
                <c:pt idx="2">
                  <c:v>バス同士やバスと鉄道などとの乗り換えがしやすいターミナルや駅などの拠点の整備</c:v>
                </c:pt>
                <c:pt idx="3">
                  <c:v>周辺の市町村への通勤を容易にする幹線道路の整備</c:v>
                </c:pt>
                <c:pt idx="4">
                  <c:v>野菜や魚介類などの生産地から消費地への迅速な輸送を可能にするための幹線道路の整備</c:v>
                </c:pt>
                <c:pt idx="5">
                  <c:v>観光資源となるような美しい景観の道路の整備</c:v>
                </c:pt>
                <c:pt idx="6">
                  <c:v>工場建設などの民間の投資と連携した高速道路のインターチェンジや港湾・空港などへのアクセス道路の整備</c:v>
                </c:pt>
                <c:pt idx="7">
                  <c:v>観光地へ行きやすくする道路の整備</c:v>
                </c:pt>
                <c:pt idx="8">
                  <c:v>歩行者がオープンカフェや露店、イベントなどを楽しめる道路空間の整備</c:v>
                </c:pt>
                <c:pt idx="9">
                  <c:v>高速道路のサービスエリア・パーキングエリアや道の駅を活用した地域拠点の整備</c:v>
                </c:pt>
                <c:pt idx="10">
                  <c:v>その他</c:v>
                </c:pt>
                <c:pt idx="11">
                  <c:v>特にない</c:v>
                </c:pt>
                <c:pt idx="12">
                  <c:v>無回答</c:v>
                </c:pt>
              </c:strCache>
            </c:strRef>
          </c:cat>
          <c:val>
            <c:numRef>
              <c:f>'4'!$C$9:$C$21</c:f>
              <c:numCache>
                <c:formatCode>General</c:formatCode>
                <c:ptCount val="13"/>
                <c:pt idx="0">
                  <c:v>48.4</c:v>
                </c:pt>
                <c:pt idx="1">
                  <c:v>41.9</c:v>
                </c:pt>
                <c:pt idx="2">
                  <c:v>38.299999999999997</c:v>
                </c:pt>
                <c:pt idx="3">
                  <c:v>35.700000000000003</c:v>
                </c:pt>
                <c:pt idx="4">
                  <c:v>27.6</c:v>
                </c:pt>
                <c:pt idx="5">
                  <c:v>24.2</c:v>
                </c:pt>
                <c:pt idx="6">
                  <c:v>21.3</c:v>
                </c:pt>
                <c:pt idx="7">
                  <c:v>20.5</c:v>
                </c:pt>
                <c:pt idx="8">
                  <c:v>19.8</c:v>
                </c:pt>
                <c:pt idx="9">
                  <c:v>19.600000000000001</c:v>
                </c:pt>
                <c:pt idx="10">
                  <c:v>2.1</c:v>
                </c:pt>
                <c:pt idx="11">
                  <c:v>5.4</c:v>
                </c:pt>
                <c:pt idx="12">
                  <c:v>1.2</c:v>
                </c:pt>
              </c:numCache>
            </c:numRef>
          </c:val>
          <c:extLst>
            <c:ext xmlns:c16="http://schemas.microsoft.com/office/drawing/2014/chart" uri="{C3380CC4-5D6E-409C-BE32-E72D297353CC}">
              <c16:uniqueId val="{00000000-F889-4C15-BDE5-AF8DFAA1C729}"/>
            </c:ext>
          </c:extLst>
        </c:ser>
        <c:dLbls>
          <c:showLegendKey val="0"/>
          <c:showVal val="0"/>
          <c:showCatName val="0"/>
          <c:showSerName val="0"/>
          <c:showPercent val="0"/>
          <c:showBubbleSize val="0"/>
        </c:dLbls>
        <c:gapWidth val="182"/>
        <c:axId val="1854766112"/>
        <c:axId val="1842575728"/>
      </c:barChart>
      <c:catAx>
        <c:axId val="18547661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700" b="0" i="0" u="none" strike="noStrike" kern="1200" baseline="0">
                <a:solidFill>
                  <a:schemeClr val="tx1">
                    <a:lumMod val="65000"/>
                    <a:lumOff val="35000"/>
                  </a:schemeClr>
                </a:solidFill>
                <a:latin typeface="+mn-lt"/>
                <a:ea typeface="+mn-ea"/>
                <a:cs typeface="+mn-cs"/>
              </a:defRPr>
            </a:pPr>
            <a:endParaRPr lang="ja-JP"/>
          </a:p>
        </c:txPr>
        <c:crossAx val="1842575728"/>
        <c:crosses val="autoZero"/>
        <c:auto val="1"/>
        <c:lblAlgn val="ctr"/>
        <c:lblOffset val="100"/>
        <c:noMultiLvlLbl val="0"/>
      </c:catAx>
      <c:valAx>
        <c:axId val="1842575728"/>
        <c:scaling>
          <c:orientation val="minMax"/>
          <c:min val="0"/>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854766112"/>
        <c:crosses val="autoZero"/>
        <c:crossBetween val="between"/>
      </c:valAx>
      <c:spPr>
        <a:noFill/>
        <a:ln>
          <a:noFill/>
        </a:ln>
        <a:effectLst/>
      </c:spPr>
    </c:plotArea>
    <c:legend>
      <c:legendPos val="t"/>
      <c:layout>
        <c:manualLayout>
          <c:xMode val="edge"/>
          <c:yMode val="edge"/>
          <c:x val="0.69005308135551591"/>
          <c:y val="0.8003429779348924"/>
          <c:w val="0.22573831630992899"/>
          <c:h val="4.4510701912630561E-2"/>
        </c:manualLayout>
      </c:layout>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0.94088</cdr:x>
      <cdr:y>0.10188</cdr:y>
    </cdr:from>
    <cdr:to>
      <cdr:x>0.98876</cdr:x>
      <cdr:y>0.16333</cdr:y>
    </cdr:to>
    <cdr:sp macro="" textlink="">
      <cdr:nvSpPr>
        <cdr:cNvPr id="2" name="テキスト ボックス 1">
          <a:extLst xmlns:a="http://schemas.openxmlformats.org/drawingml/2006/main">
            <a:ext uri="{FF2B5EF4-FFF2-40B4-BE49-F238E27FC236}">
              <a16:creationId xmlns:a16="http://schemas.microsoft.com/office/drawing/2014/main" id="{739522AE-AF0F-4D39-BE65-028CF6C70A5E}"/>
            </a:ext>
          </a:extLst>
        </cdr:cNvPr>
        <cdr:cNvSpPr txBox="1"/>
      </cdr:nvSpPr>
      <cdr:spPr>
        <a:xfrm xmlns:a="http://schemas.openxmlformats.org/drawingml/2006/main">
          <a:off x="8081825" y="396088"/>
          <a:ext cx="411300" cy="238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100"/>
            <a:t>(%)</a:t>
          </a:r>
          <a:endParaRPr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236983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2918301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1438909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293679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836057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332430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407365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26412730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99619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749797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556917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4132752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1359355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468129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2018376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413319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880838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096586A-B5D5-4508-A71B-A5192F86F82C}"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1527053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096586A-B5D5-4508-A71B-A5192F86F82C}"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89AA2B1-DC08-4FC3-8354-70368F1CE828}" type="slidenum">
              <a:rPr kumimoji="1" lang="ja-JP" altLang="en-US" smtClean="0"/>
              <a:t>‹#›</a:t>
            </a:fld>
            <a:endParaRPr kumimoji="1" lang="ja-JP" altLang="en-US"/>
          </a:p>
        </p:txBody>
      </p:sp>
    </p:spTree>
    <p:extLst>
      <p:ext uri="{BB962C8B-B14F-4D97-AF65-F5344CB8AC3E}">
        <p14:creationId xmlns:p14="http://schemas.microsoft.com/office/powerpoint/2010/main" val="3134741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4351309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577B9D74-C79D-4824-86E9-ABEFCA0FFDD3}"/>
              </a:ext>
            </a:extLst>
          </p:cNvPr>
          <p:cNvGraphicFramePr>
            <a:graphicFrameLocks/>
          </p:cNvGraphicFramePr>
          <p:nvPr>
            <p:extLst/>
          </p:nvPr>
        </p:nvGraphicFramePr>
        <p:xfrm>
          <a:off x="145143" y="1045028"/>
          <a:ext cx="8795657" cy="537028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90490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11</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2022-09-14T08:50:56Z</dcterms:created>
  <dcterms:modified xsi:type="dcterms:W3CDTF">2022-09-14T08:50:56Z</dcterms:modified>
</cp:coreProperties>
</file>