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道路空間の有効・快適な活用方策</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'3'!$C$8</c:f>
              <c:strCache>
                <c:ptCount val="1"/>
                <c:pt idx="0">
                  <c:v>総数（n=1,646人、M.T.=286.5%）</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'3'!$B$9:$B$20</c:f>
              <c:strCache>
                <c:ptCount val="12"/>
                <c:pt idx="0">
                  <c:v>電線類の地中化、植樹帯の設置などにより景観をよくする</c:v>
                </c:pt>
                <c:pt idx="1">
                  <c:v>歩行者優先の道路空間を確保する</c:v>
                </c:pt>
                <c:pt idx="2">
                  <c:v>自転車が快適に走行できる空間をつくる</c:v>
                </c:pt>
                <c:pt idx="3">
                  <c:v>違法に設置された看板や放置自転車を撤去する</c:v>
                </c:pt>
                <c:pt idx="4">
                  <c:v>植樹などにより日陰を作る</c:v>
                </c:pt>
                <c:pt idx="5">
                  <c:v>屋根の設置などにより天候によらず快適に移動できるようにする</c:v>
                </c:pt>
                <c:pt idx="6">
                  <c:v>オープンカフェや露店、イベントなど沿道の活動に開放する</c:v>
                </c:pt>
                <c:pt idx="7">
                  <c:v>道路をまたぐ形で商業施設などが建設できるように道路空間を開放する</c:v>
                </c:pt>
                <c:pt idx="8">
                  <c:v>民間事業者が道路の清掃などを行う場合に道路空間への広告の設置を認める</c:v>
                </c:pt>
                <c:pt idx="9">
                  <c:v>その他</c:v>
                </c:pt>
                <c:pt idx="10">
                  <c:v>特にない</c:v>
                </c:pt>
                <c:pt idx="11">
                  <c:v>無回答</c:v>
                </c:pt>
              </c:strCache>
            </c:strRef>
          </c:cat>
          <c:val>
            <c:numRef>
              <c:f>'3'!$C$9:$C$20</c:f>
              <c:numCache>
                <c:formatCode>0.0_ </c:formatCode>
                <c:ptCount val="12"/>
                <c:pt idx="0">
                  <c:v>53.6</c:v>
                </c:pt>
                <c:pt idx="1">
                  <c:v>49.9</c:v>
                </c:pt>
                <c:pt idx="2">
                  <c:v>45.4</c:v>
                </c:pt>
                <c:pt idx="3">
                  <c:v>43.4</c:v>
                </c:pt>
                <c:pt idx="4">
                  <c:v>32.9</c:v>
                </c:pt>
                <c:pt idx="5">
                  <c:v>21.4</c:v>
                </c:pt>
                <c:pt idx="6">
                  <c:v>14.1</c:v>
                </c:pt>
                <c:pt idx="7">
                  <c:v>10.9</c:v>
                </c:pt>
                <c:pt idx="8">
                  <c:v>7.6</c:v>
                </c:pt>
                <c:pt idx="9">
                  <c:v>1.8</c:v>
                </c:pt>
                <c:pt idx="10">
                  <c:v>4.4000000000000004</c:v>
                </c:pt>
                <c:pt idx="11">
                  <c:v>1</c:v>
                </c:pt>
              </c:numCache>
            </c:numRef>
          </c:val>
          <c:extLst>
            <c:ext xmlns:c16="http://schemas.microsoft.com/office/drawing/2014/chart" uri="{C3380CC4-5D6E-409C-BE32-E72D297353CC}">
              <c16:uniqueId val="{00000000-7013-4DDF-9B97-33DB5CB5FD5A}"/>
            </c:ext>
          </c:extLst>
        </c:ser>
        <c:dLbls>
          <c:showLegendKey val="0"/>
          <c:showVal val="0"/>
          <c:showCatName val="0"/>
          <c:showSerName val="0"/>
          <c:showPercent val="0"/>
          <c:showBubbleSize val="0"/>
        </c:dLbls>
        <c:gapWidth val="182"/>
        <c:axId val="1854766112"/>
        <c:axId val="1842575728"/>
      </c:barChart>
      <c:catAx>
        <c:axId val="1854766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42575728"/>
        <c:crosses val="autoZero"/>
        <c:auto val="1"/>
        <c:lblAlgn val="ctr"/>
        <c:lblOffset val="100"/>
        <c:noMultiLvlLbl val="0"/>
      </c:catAx>
      <c:valAx>
        <c:axId val="1842575728"/>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54766112"/>
        <c:crosses val="autoZero"/>
        <c:crossBetween val="between"/>
      </c:valAx>
      <c:spPr>
        <a:noFill/>
        <a:ln>
          <a:noFill/>
        </a:ln>
        <a:effectLst/>
      </c:spPr>
    </c:plotArea>
    <c:legend>
      <c:legendPos val="t"/>
      <c:layout>
        <c:manualLayout>
          <c:xMode val="edge"/>
          <c:yMode val="edge"/>
          <c:x val="0.69005308135551591"/>
          <c:y val="0.8003429779348924"/>
          <c:w val="0.22573831630992899"/>
          <c:h val="4.4510701912630561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0.94088</cdr:x>
      <cdr:y>0.10188</cdr:y>
    </cdr:from>
    <cdr:to>
      <cdr:x>0.98876</cdr:x>
      <cdr:y>0.16333</cdr:y>
    </cdr:to>
    <cdr:sp macro="" textlink="">
      <cdr:nvSpPr>
        <cdr:cNvPr id="2" name="テキスト ボックス 1">
          <a:extLst xmlns:a="http://schemas.openxmlformats.org/drawingml/2006/main">
            <a:ext uri="{FF2B5EF4-FFF2-40B4-BE49-F238E27FC236}">
              <a16:creationId xmlns:a16="http://schemas.microsoft.com/office/drawing/2014/main" id="{739522AE-AF0F-4D39-BE65-028CF6C70A5E}"/>
            </a:ext>
          </a:extLst>
        </cdr:cNvPr>
        <cdr:cNvSpPr txBox="1"/>
      </cdr:nvSpPr>
      <cdr:spPr>
        <a:xfrm xmlns:a="http://schemas.openxmlformats.org/drawingml/2006/main">
          <a:off x="8081825" y="396088"/>
          <a:ext cx="411300" cy="238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a:t>(%)</a:t>
          </a:r>
          <a:endParaRPr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161684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210908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265214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89235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666288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86876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939796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890077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3204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68219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198438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186395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2194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336328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109323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357494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2026389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0766CE-C9DD-4AFC-9771-FF28DBA3816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3352640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0766CE-C9DD-4AFC-9771-FF28DBA38168}"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8FF6E9-0405-4FB7-BCC4-EE6FE3DD8EEE}" type="slidenum">
              <a:rPr kumimoji="1" lang="ja-JP" altLang="en-US" smtClean="0"/>
              <a:t>‹#›</a:t>
            </a:fld>
            <a:endParaRPr kumimoji="1" lang="ja-JP" altLang="en-US"/>
          </a:p>
        </p:txBody>
      </p:sp>
    </p:spTree>
    <p:extLst>
      <p:ext uri="{BB962C8B-B14F-4D97-AF65-F5344CB8AC3E}">
        <p14:creationId xmlns:p14="http://schemas.microsoft.com/office/powerpoint/2010/main" val="25545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655034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4662D0A9-FAE2-4F1B-AE78-D3B9D3B9E21E}"/>
              </a:ext>
            </a:extLst>
          </p:cNvPr>
          <p:cNvGraphicFramePr>
            <a:graphicFrameLocks/>
          </p:cNvGraphicFramePr>
          <p:nvPr>
            <p:extLst/>
          </p:nvPr>
        </p:nvGraphicFramePr>
        <p:xfrm>
          <a:off x="130629" y="1001485"/>
          <a:ext cx="8810172" cy="54283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2465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10</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2022-09-14T08:50:55Z</dcterms:created>
  <dcterms:modified xsi:type="dcterms:W3CDTF">2022-09-14T08:50:55Z</dcterms:modified>
</cp:coreProperties>
</file>