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>
                <a:solidFill>
                  <a:sysClr val="windowText" lastClr="000000"/>
                </a:solidFill>
              </a:rPr>
              <a:t>いつも通る道路での渋滞の有無</a:t>
            </a:r>
            <a:endParaRPr lang="ja-JP" dirty="0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552104612252512"/>
          <c:y val="8.5090125391849528E-2"/>
          <c:w val="0.81500530845460639"/>
          <c:h val="0.7945170377409720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'1'!$C$8</c:f>
              <c:strCache>
                <c:ptCount val="1"/>
                <c:pt idx="0">
                  <c:v>ある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DA8-4E73-B5FD-6C2B7AE87A4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'1'!$B$9:$B$19</c:f>
              <c:strCache>
                <c:ptCount val="11"/>
                <c:pt idx="0">
                  <c:v>総数（1,646人）</c:v>
                </c:pt>
                <c:pt idx="2">
                  <c:v>男性（785人）</c:v>
                </c:pt>
                <c:pt idx="3">
                  <c:v>女性（861人）</c:v>
                </c:pt>
                <c:pt idx="5">
                  <c:v>18～29歳（155人）</c:v>
                </c:pt>
                <c:pt idx="6">
                  <c:v>30～39歳（199人）</c:v>
                </c:pt>
                <c:pt idx="7">
                  <c:v>40～49歳（261人）</c:v>
                </c:pt>
                <c:pt idx="8">
                  <c:v>50～59歳（265人）</c:v>
                </c:pt>
                <c:pt idx="9">
                  <c:v>60～69歳（326人）</c:v>
                </c:pt>
                <c:pt idx="10">
                  <c:v>70歳以上（440人）</c:v>
                </c:pt>
              </c:strCache>
            </c:strRef>
          </c:cat>
          <c:val>
            <c:numRef>
              <c:f>'1'!$C$9:$C$19</c:f>
              <c:numCache>
                <c:formatCode>General</c:formatCode>
                <c:ptCount val="11"/>
                <c:pt idx="0">
                  <c:v>61.2</c:v>
                </c:pt>
                <c:pt idx="2">
                  <c:v>64.8</c:v>
                </c:pt>
                <c:pt idx="3">
                  <c:v>57.8</c:v>
                </c:pt>
                <c:pt idx="5">
                  <c:v>63.9</c:v>
                </c:pt>
                <c:pt idx="6">
                  <c:v>77.400000000000006</c:v>
                </c:pt>
                <c:pt idx="7">
                  <c:v>74.3</c:v>
                </c:pt>
                <c:pt idx="8">
                  <c:v>69.400000000000006</c:v>
                </c:pt>
                <c:pt idx="9">
                  <c:v>56.7</c:v>
                </c:pt>
                <c:pt idx="10">
                  <c:v>43.4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A8-4E73-B5FD-6C2B7AE87A48}"/>
            </c:ext>
          </c:extLst>
        </c:ser>
        <c:ser>
          <c:idx val="1"/>
          <c:order val="1"/>
          <c:tx>
            <c:strRef>
              <c:f>'1'!$D$8</c:f>
              <c:strCache>
                <c:ptCount val="1"/>
                <c:pt idx="0">
                  <c:v>ない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FDA8-4E73-B5FD-6C2B7AE87A4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'1'!$B$9:$B$19</c:f>
              <c:strCache>
                <c:ptCount val="11"/>
                <c:pt idx="0">
                  <c:v>総数（1,646人）</c:v>
                </c:pt>
                <c:pt idx="2">
                  <c:v>男性（785人）</c:v>
                </c:pt>
                <c:pt idx="3">
                  <c:v>女性（861人）</c:v>
                </c:pt>
                <c:pt idx="5">
                  <c:v>18～29歳（155人）</c:v>
                </c:pt>
                <c:pt idx="6">
                  <c:v>30～39歳（199人）</c:v>
                </c:pt>
                <c:pt idx="7">
                  <c:v>40～49歳（261人）</c:v>
                </c:pt>
                <c:pt idx="8">
                  <c:v>50～59歳（265人）</c:v>
                </c:pt>
                <c:pt idx="9">
                  <c:v>60～69歳（326人）</c:v>
                </c:pt>
                <c:pt idx="10">
                  <c:v>70歳以上（440人）</c:v>
                </c:pt>
              </c:strCache>
            </c:strRef>
          </c:cat>
          <c:val>
            <c:numRef>
              <c:f>'1'!$D$9:$D$19</c:f>
              <c:numCache>
                <c:formatCode>General</c:formatCode>
                <c:ptCount val="11"/>
                <c:pt idx="0">
                  <c:v>36.1</c:v>
                </c:pt>
                <c:pt idx="2">
                  <c:v>33.6</c:v>
                </c:pt>
                <c:pt idx="3">
                  <c:v>38.4</c:v>
                </c:pt>
                <c:pt idx="5">
                  <c:v>35.5</c:v>
                </c:pt>
                <c:pt idx="6">
                  <c:v>22.1</c:v>
                </c:pt>
                <c:pt idx="7">
                  <c:v>24.5</c:v>
                </c:pt>
                <c:pt idx="8">
                  <c:v>30.2</c:v>
                </c:pt>
                <c:pt idx="9">
                  <c:v>39.9</c:v>
                </c:pt>
                <c:pt idx="10">
                  <c:v>50.5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DA8-4E73-B5FD-6C2B7AE87A48}"/>
            </c:ext>
          </c:extLst>
        </c:ser>
        <c:ser>
          <c:idx val="2"/>
          <c:order val="2"/>
          <c:tx>
            <c:strRef>
              <c:f>'1'!$E$8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DA8-4E73-B5FD-6C2B7AE87A4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'1'!$B$9:$B$19</c:f>
              <c:strCache>
                <c:ptCount val="11"/>
                <c:pt idx="0">
                  <c:v>総数（1,646人）</c:v>
                </c:pt>
                <c:pt idx="2">
                  <c:v>男性（785人）</c:v>
                </c:pt>
                <c:pt idx="3">
                  <c:v>女性（861人）</c:v>
                </c:pt>
                <c:pt idx="5">
                  <c:v>18～29歳（155人）</c:v>
                </c:pt>
                <c:pt idx="6">
                  <c:v>30～39歳（199人）</c:v>
                </c:pt>
                <c:pt idx="7">
                  <c:v>40～49歳（261人）</c:v>
                </c:pt>
                <c:pt idx="8">
                  <c:v>50～59歳（265人）</c:v>
                </c:pt>
                <c:pt idx="9">
                  <c:v>60～69歳（326人）</c:v>
                </c:pt>
                <c:pt idx="10">
                  <c:v>70歳以上（440人）</c:v>
                </c:pt>
              </c:strCache>
            </c:strRef>
          </c:cat>
          <c:val>
            <c:numRef>
              <c:f>'1'!$E$9:$E$19</c:f>
              <c:numCache>
                <c:formatCode>General</c:formatCode>
                <c:ptCount val="11"/>
                <c:pt idx="0">
                  <c:v>2.7</c:v>
                </c:pt>
                <c:pt idx="2">
                  <c:v>1.5</c:v>
                </c:pt>
                <c:pt idx="3">
                  <c:v>3.7</c:v>
                </c:pt>
                <c:pt idx="5">
                  <c:v>0.6</c:v>
                </c:pt>
                <c:pt idx="6">
                  <c:v>0.5</c:v>
                </c:pt>
                <c:pt idx="7">
                  <c:v>1.1000000000000001</c:v>
                </c:pt>
                <c:pt idx="8">
                  <c:v>0.4</c:v>
                </c:pt>
                <c:pt idx="9">
                  <c:v>3.4</c:v>
                </c:pt>
                <c:pt idx="10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DA8-4E73-B5FD-6C2B7AE87A4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56942960"/>
        <c:axId val="2056947952"/>
      </c:barChart>
      <c:catAx>
        <c:axId val="20569429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56947952"/>
        <c:crosses val="autoZero"/>
        <c:auto val="1"/>
        <c:lblAlgn val="ctr"/>
        <c:lblOffset val="100"/>
        <c:noMultiLvlLbl val="0"/>
      </c:catAx>
      <c:valAx>
        <c:axId val="2056947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56942960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0.00396</cdr:x>
      <cdr:y>0.06308</cdr:y>
    </cdr:from>
    <cdr:to>
      <cdr:x>0.13094</cdr:x>
      <cdr:y>0.10902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0C7BB180-6DCB-6A7A-2184-C3147AC94A66}"/>
            </a:ext>
          </a:extLst>
        </cdr:cNvPr>
        <cdr:cNvSpPr txBox="1"/>
      </cdr:nvSpPr>
      <cdr:spPr>
        <a:xfrm xmlns:a="http://schemas.openxmlformats.org/drawingml/2006/main">
          <a:off x="34390" y="393829"/>
          <a:ext cx="1102727" cy="2868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0.01245</cdr:x>
      <cdr:y>0.20729</cdr:y>
    </cdr:from>
    <cdr:to>
      <cdr:x>0.10721</cdr:x>
      <cdr:y>0.25508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AA88FEC6-ED2A-183F-05E6-9D549F0C7B6E}"/>
            </a:ext>
          </a:extLst>
        </cdr:cNvPr>
        <cdr:cNvSpPr txBox="1"/>
      </cdr:nvSpPr>
      <cdr:spPr>
        <a:xfrm xmlns:a="http://schemas.openxmlformats.org/drawingml/2006/main">
          <a:off x="111761" y="1343660"/>
          <a:ext cx="850899" cy="3098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0.00636</cdr:x>
      <cdr:y>0.42359</cdr:y>
    </cdr:from>
    <cdr:to>
      <cdr:x>0.12518</cdr:x>
      <cdr:y>0.47178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1001D4D-709C-2E1A-0FD2-D7F0BC51A871}"/>
            </a:ext>
          </a:extLst>
        </cdr:cNvPr>
        <cdr:cNvSpPr txBox="1"/>
      </cdr:nvSpPr>
      <cdr:spPr>
        <a:xfrm xmlns:a="http://schemas.openxmlformats.org/drawingml/2006/main">
          <a:off x="57150" y="2745740"/>
          <a:ext cx="1066800" cy="3123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8BCE-4D5F-4C67-A09F-2DCD22BA056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D6E0-E5DB-49A7-BB5C-11EB3813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454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8BCE-4D5F-4C67-A09F-2DCD22BA056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D6E0-E5DB-49A7-BB5C-11EB3813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098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8BCE-4D5F-4C67-A09F-2DCD22BA056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D6E0-E5DB-49A7-BB5C-11EB3813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373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618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6173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222319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85553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105670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72528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35001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8BCE-4D5F-4C67-A09F-2DCD22BA056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D6E0-E5DB-49A7-BB5C-11EB3813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385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8BCE-4D5F-4C67-A09F-2DCD22BA056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D6E0-E5DB-49A7-BB5C-11EB3813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3828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8BCE-4D5F-4C67-A09F-2DCD22BA056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D6E0-E5DB-49A7-BB5C-11EB3813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204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8BCE-4D5F-4C67-A09F-2DCD22BA056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D6E0-E5DB-49A7-BB5C-11EB3813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111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8BCE-4D5F-4C67-A09F-2DCD22BA056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D6E0-E5DB-49A7-BB5C-11EB3813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512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8BCE-4D5F-4C67-A09F-2DCD22BA056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D6E0-E5DB-49A7-BB5C-11EB3813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592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8BCE-4D5F-4C67-A09F-2DCD22BA056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D6E0-E5DB-49A7-BB5C-11EB3813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848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8BCE-4D5F-4C67-A09F-2DCD22BA056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D6E0-E5DB-49A7-BB5C-11EB3813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888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08BCE-4D5F-4C67-A09F-2DCD22BA056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ED6E0-E5DB-49A7-BB5C-11EB3813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21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49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4B9D82B1-7519-453B-8977-20B8B5EEA84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17714" y="1117600"/>
          <a:ext cx="8616406" cy="5433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1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2022-09-14T08:50:52Z</dcterms:created>
  <dcterms:modified xsi:type="dcterms:W3CDTF">2022-09-14T08:50:52Z</dcterms:modified>
</cp:coreProperties>
</file>