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農山漁村地域の生活で困っていること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8937875186727181"/>
          <c:y val="0.2634162895927602"/>
          <c:w val="0.47130459800639551"/>
          <c:h val="0.68409894181779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'21'!$C$8</c:f>
              <c:strCache>
                <c:ptCount val="1"/>
                <c:pt idx="0">
                  <c:v>総数（n=611人、M.T.=269.1%）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'21'!$B$9:$B$19</c:f>
              <c:strCache>
                <c:ptCount val="11"/>
                <c:pt idx="0">
                  <c:v>都市地域への移動や地域内の移動などの交通手段が不便</c:v>
                </c:pt>
                <c:pt idx="1">
                  <c:v>後継者がいない</c:v>
                </c:pt>
                <c:pt idx="2">
                  <c:v>買い物、娯楽などの生活施設が少ない</c:v>
                </c:pt>
                <c:pt idx="3">
                  <c:v>仕事がない</c:v>
                </c:pt>
                <c:pt idx="4">
                  <c:v>鳥獣被害が多い</c:v>
                </c:pt>
                <c:pt idx="5">
                  <c:v>医療施設、介護施設や福祉施設が少ない</c:v>
                </c:pt>
                <c:pt idx="6">
                  <c:v>子育て支援施設や教育施設が少ない</c:v>
                </c:pt>
                <c:pt idx="7">
                  <c:v>道路、水道や電気、インターネット環境などのインフラ整備が不十分</c:v>
                </c:pt>
                <c:pt idx="8">
                  <c:v>その他</c:v>
                </c:pt>
                <c:pt idx="9">
                  <c:v>特に困っていることはない</c:v>
                </c:pt>
                <c:pt idx="10">
                  <c:v>無回答</c:v>
                </c:pt>
              </c:strCache>
            </c:strRef>
          </c:cat>
          <c:val>
            <c:numRef>
              <c:f>'21'!$C$9:$C$19</c:f>
              <c:numCache>
                <c:formatCode>0.0_ </c:formatCode>
                <c:ptCount val="11"/>
                <c:pt idx="0">
                  <c:v>45.3</c:v>
                </c:pt>
                <c:pt idx="1">
                  <c:v>42.4</c:v>
                </c:pt>
                <c:pt idx="2">
                  <c:v>40.799999999999997</c:v>
                </c:pt>
                <c:pt idx="3">
                  <c:v>34</c:v>
                </c:pt>
                <c:pt idx="4">
                  <c:v>27.7</c:v>
                </c:pt>
                <c:pt idx="5">
                  <c:v>21.9</c:v>
                </c:pt>
                <c:pt idx="6">
                  <c:v>20.3</c:v>
                </c:pt>
                <c:pt idx="7">
                  <c:v>16.399999999999999</c:v>
                </c:pt>
                <c:pt idx="8">
                  <c:v>1.6</c:v>
                </c:pt>
                <c:pt idx="9">
                  <c:v>8.6999999999999993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1-497C-9C12-03462B041C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40360064"/>
        <c:axId val="640360392"/>
      </c:barChart>
      <c:catAx>
        <c:axId val="640360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40360392"/>
        <c:crosses val="autoZero"/>
        <c:auto val="1"/>
        <c:lblAlgn val="ctr"/>
        <c:lblOffset val="100"/>
        <c:noMultiLvlLbl val="0"/>
      </c:catAx>
      <c:valAx>
        <c:axId val="6403603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4036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43680656185108"/>
          <c:y val="0.86601222075747319"/>
          <c:w val="0.22089653335889248"/>
          <c:h val="3.8179000249403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3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5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09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872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888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56251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0405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309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551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44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72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1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33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34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74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05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62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A3BFB-69D0-408D-AD67-FB51562D649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A89B-E0A3-49FE-AEC2-89EEC7C29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5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6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FEF0F78-85F7-2FC1-74F4-D007D228E0A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57" y="928913"/>
          <a:ext cx="8810172" cy="554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2022-09-14T08:50:50Z</dcterms:created>
  <dcterms:modified xsi:type="dcterms:W3CDTF">2022-09-14T08:50:50Z</dcterms:modified>
</cp:coreProperties>
</file>