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__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dirty="0"/>
              <a:t>農山漁村地域の生活で困っていること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0.48937875186727181"/>
          <c:y val="0.2634162895927602"/>
          <c:w val="0.47130459800639551"/>
          <c:h val="0.6840989418177931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'21'!$C$8</c:f>
              <c:strCache>
                <c:ptCount val="1"/>
                <c:pt idx="0">
                  <c:v>総数（n=611人、M.T.=269.1%）</c:v>
                </c:pt>
              </c:strCache>
            </c:strRef>
          </c:tx>
          <c:spPr>
            <a:solidFill>
              <a:srgbClr val="2A315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'21'!$B$9:$B$19</c:f>
              <c:strCache>
                <c:ptCount val="11"/>
                <c:pt idx="0">
                  <c:v>都市地域への移動や地域内の移動などの交通手段が不便</c:v>
                </c:pt>
                <c:pt idx="1">
                  <c:v>後継者がいない</c:v>
                </c:pt>
                <c:pt idx="2">
                  <c:v>買い物、娯楽などの生活施設が少ない</c:v>
                </c:pt>
                <c:pt idx="3">
                  <c:v>仕事がない</c:v>
                </c:pt>
                <c:pt idx="4">
                  <c:v>鳥獣被害が多い</c:v>
                </c:pt>
                <c:pt idx="5">
                  <c:v>医療施設、介護施設や福祉施設が少ない</c:v>
                </c:pt>
                <c:pt idx="6">
                  <c:v>子育て支援施設や教育施設が少ない</c:v>
                </c:pt>
                <c:pt idx="7">
                  <c:v>道路、水道や電気、インターネット環境などのインフラ整備が不十分</c:v>
                </c:pt>
                <c:pt idx="8">
                  <c:v>その他</c:v>
                </c:pt>
                <c:pt idx="9">
                  <c:v>特に困っていることはない</c:v>
                </c:pt>
                <c:pt idx="10">
                  <c:v>無回答</c:v>
                </c:pt>
              </c:strCache>
            </c:strRef>
          </c:cat>
          <c:val>
            <c:numRef>
              <c:f>'21'!$C$9:$C$19</c:f>
              <c:numCache>
                <c:formatCode>0.0_ </c:formatCode>
                <c:ptCount val="11"/>
                <c:pt idx="0">
                  <c:v>45.3</c:v>
                </c:pt>
                <c:pt idx="1">
                  <c:v>42.4</c:v>
                </c:pt>
                <c:pt idx="2">
                  <c:v>40.799999999999997</c:v>
                </c:pt>
                <c:pt idx="3">
                  <c:v>34</c:v>
                </c:pt>
                <c:pt idx="4">
                  <c:v>27.7</c:v>
                </c:pt>
                <c:pt idx="5">
                  <c:v>21.9</c:v>
                </c:pt>
                <c:pt idx="6">
                  <c:v>20.3</c:v>
                </c:pt>
                <c:pt idx="7">
                  <c:v>16.399999999999999</c:v>
                </c:pt>
                <c:pt idx="8">
                  <c:v>1.6</c:v>
                </c:pt>
                <c:pt idx="9">
                  <c:v>8.6999999999999993</c:v>
                </c:pt>
                <c:pt idx="10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CD1-497C-9C12-03462B041C6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640360064"/>
        <c:axId val="640360392"/>
      </c:barChart>
      <c:catAx>
        <c:axId val="64036006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40360392"/>
        <c:crosses val="autoZero"/>
        <c:auto val="1"/>
        <c:lblAlgn val="ctr"/>
        <c:lblOffset val="100"/>
        <c:noMultiLvlLbl val="0"/>
      </c:catAx>
      <c:valAx>
        <c:axId val="640360392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_ 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403600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5243680656185108"/>
          <c:y val="0.86601222075747319"/>
          <c:w val="0.22089653335889248"/>
          <c:h val="3.817900024940321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A3BFB-69D0-408D-AD67-FB51562D6494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5A89B-E0A3-49FE-AEC2-89EEC7C29F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961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A3BFB-69D0-408D-AD67-FB51562D6494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5A89B-E0A3-49FE-AEC2-89EEC7C29F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9534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A3BFB-69D0-408D-AD67-FB51562D6494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5A89B-E0A3-49FE-AEC2-89EEC7C29F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54598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581400" y="1066800"/>
            <a:ext cx="5181600" cy="2209800"/>
          </a:xfrm>
        </p:spPr>
        <p:txBody>
          <a:bodyPr/>
          <a:lstStyle>
            <a:lvl1pPr algn="r">
              <a:defRPr sz="1500"/>
            </a:lvl1pPr>
          </a:lstStyle>
          <a:p>
            <a:pPr lv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410200" y="5949950"/>
            <a:ext cx="3352800" cy="75565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r">
              <a:buFont typeface="Wingdings" pitchFamily="2" charset="2"/>
              <a:buNone/>
              <a:defRPr sz="1050"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0" y="0"/>
            <a:ext cx="1277634" cy="6858000"/>
          </a:xfrm>
          <a:prstGeom prst="rect">
            <a:avLst/>
          </a:prstGeom>
          <a:solidFill>
            <a:srgbClr val="6475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正方形/長方形 8"/>
          <p:cNvSpPr/>
          <p:nvPr userDrawn="1"/>
        </p:nvSpPr>
        <p:spPr bwMode="auto">
          <a:xfrm>
            <a:off x="1277857" y="0"/>
            <a:ext cx="323813" cy="6858000"/>
          </a:xfrm>
          <a:prstGeom prst="rect">
            <a:avLst/>
          </a:prstGeom>
          <a:solidFill>
            <a:srgbClr val="2A315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13" name="グループ化 12"/>
          <p:cNvGrpSpPr/>
          <p:nvPr userDrawn="1"/>
        </p:nvGrpSpPr>
        <p:grpSpPr>
          <a:xfrm>
            <a:off x="6178" y="4118254"/>
            <a:ext cx="1763420" cy="1852619"/>
            <a:chOff x="7680176" y="-2419200"/>
            <a:chExt cx="2765193" cy="1852619"/>
          </a:xfrm>
        </p:grpSpPr>
        <p:sp>
          <p:nvSpPr>
            <p:cNvPr id="5" name="正方形/長方形 4"/>
            <p:cNvSpPr/>
            <p:nvPr userDrawn="1"/>
          </p:nvSpPr>
          <p:spPr bwMode="auto">
            <a:xfrm>
              <a:off x="7680176" y="-2328396"/>
              <a:ext cx="2533847" cy="176181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900" b="1" i="0" u="none" strike="noStrike" cap="none" normalizeH="0" baseline="0">
                <a:ln>
                  <a:noFill/>
                </a:ln>
                <a:solidFill>
                  <a:schemeClr val="tx1">
                    <a:alpha val="4000"/>
                  </a:schemeClr>
                </a:solidFill>
                <a:effectLst/>
                <a:latin typeface="Times New Roman" pitchFamily="18" charset="0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7" name="テキスト ボックス 6"/>
            <p:cNvSpPr txBox="1"/>
            <p:nvPr userDrawn="1"/>
          </p:nvSpPr>
          <p:spPr>
            <a:xfrm>
              <a:off x="8240748" y="-2419200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9.58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テキスト ボックス 13"/>
            <p:cNvSpPr txBox="1"/>
            <p:nvPr userDrawn="1"/>
          </p:nvSpPr>
          <p:spPr>
            <a:xfrm>
              <a:off x="7680176" y="-220367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9.65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テキスト ボックス 14"/>
            <p:cNvSpPr txBox="1"/>
            <p:nvPr userDrawn="1"/>
          </p:nvSpPr>
          <p:spPr>
            <a:xfrm>
              <a:off x="8115608" y="-1965834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7.23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テキスト ボックス 15"/>
            <p:cNvSpPr txBox="1"/>
            <p:nvPr userDrawn="1"/>
          </p:nvSpPr>
          <p:spPr>
            <a:xfrm>
              <a:off x="7960460" y="-1739877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6.59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テキスト ボックス 16"/>
            <p:cNvSpPr txBox="1"/>
            <p:nvPr userDrawn="1"/>
          </p:nvSpPr>
          <p:spPr>
            <a:xfrm>
              <a:off x="8474436" y="-152809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テキスト ボックス 17"/>
            <p:cNvSpPr txBox="1"/>
            <p:nvPr userDrawn="1"/>
          </p:nvSpPr>
          <p:spPr>
            <a:xfrm>
              <a:off x="9023020" y="-1746298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8.21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テキスト ボックス 18"/>
            <p:cNvSpPr txBox="1"/>
            <p:nvPr userDrawn="1"/>
          </p:nvSpPr>
          <p:spPr>
            <a:xfrm>
              <a:off x="9191893" y="-193924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9.44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テキスト ボックス 19"/>
            <p:cNvSpPr txBox="1"/>
            <p:nvPr userDrawn="1"/>
          </p:nvSpPr>
          <p:spPr>
            <a:xfrm>
              <a:off x="8587555" y="-215837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テキスト ボックス 20"/>
            <p:cNvSpPr txBox="1"/>
            <p:nvPr userDrawn="1"/>
          </p:nvSpPr>
          <p:spPr>
            <a:xfrm>
              <a:off x="9098349" y="-239009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5.68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テキスト ボックス 21"/>
            <p:cNvSpPr txBox="1"/>
            <p:nvPr userDrawn="1"/>
          </p:nvSpPr>
          <p:spPr>
            <a:xfrm>
              <a:off x="7812268" y="-132276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8.43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テキスト ボックス 22"/>
            <p:cNvSpPr txBox="1"/>
            <p:nvPr userDrawn="1"/>
          </p:nvSpPr>
          <p:spPr>
            <a:xfrm>
              <a:off x="8147834" y="-108801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4.22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テキスト ボックス 23"/>
            <p:cNvSpPr txBox="1"/>
            <p:nvPr userDrawn="1"/>
          </p:nvSpPr>
          <p:spPr>
            <a:xfrm>
              <a:off x="8754184" y="-120688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テキスト ボックス 24"/>
            <p:cNvSpPr txBox="1"/>
            <p:nvPr userDrawn="1"/>
          </p:nvSpPr>
          <p:spPr>
            <a:xfrm>
              <a:off x="9311212" y="-137567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7" name="直線コネクタ 26"/>
          <p:cNvCxnSpPr/>
          <p:nvPr userDrawn="1"/>
        </p:nvCxnSpPr>
        <p:spPr bwMode="auto">
          <a:xfrm>
            <a:off x="0" y="4147358"/>
            <a:ext cx="1601670" cy="1722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 userDrawn="1"/>
        </p:nvCxnSpPr>
        <p:spPr bwMode="auto">
          <a:xfrm>
            <a:off x="0" y="5949951"/>
            <a:ext cx="1622064" cy="525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直線コネクタ 31"/>
          <p:cNvCxnSpPr/>
          <p:nvPr userDrawn="1"/>
        </p:nvCxnSpPr>
        <p:spPr bwMode="auto">
          <a:xfrm>
            <a:off x="0" y="6237312"/>
            <a:ext cx="1647340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6" name="図 2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5625" y="4327965"/>
            <a:ext cx="6048375" cy="152400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159" y="148905"/>
            <a:ext cx="1228103" cy="47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76094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60872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0" y="1981200"/>
            <a:ext cx="3657600" cy="43434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188818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0562515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604055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2430951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90600" y="3048000"/>
            <a:ext cx="7162800" cy="381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45512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A3BFB-69D0-408D-AD67-FB51562D6494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5A89B-E0A3-49FE-AEC2-89EEC7C29F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2443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A3BFB-69D0-408D-AD67-FB51562D6494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5A89B-E0A3-49FE-AEC2-89EEC7C29F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2721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A3BFB-69D0-408D-AD67-FB51562D6494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5A89B-E0A3-49FE-AEC2-89EEC7C29F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7415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A3BFB-69D0-408D-AD67-FB51562D6494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5A89B-E0A3-49FE-AEC2-89EEC7C29F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2330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A3BFB-69D0-408D-AD67-FB51562D6494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5A89B-E0A3-49FE-AEC2-89EEC7C29F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2341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A3BFB-69D0-408D-AD67-FB51562D6494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5A89B-E0A3-49FE-AEC2-89EEC7C29F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1745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A3BFB-69D0-408D-AD67-FB51562D6494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5A89B-E0A3-49FE-AEC2-89EEC7C29F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0055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A3BFB-69D0-408D-AD67-FB51562D6494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5A89B-E0A3-49FE-AEC2-89EEC7C29F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0623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5A3BFB-69D0-408D-AD67-FB51562D6494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65A89B-E0A3-49FE-AEC2-89EEC7C29F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1252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 bwMode="auto">
          <a:xfrm>
            <a:off x="0" y="617851"/>
            <a:ext cx="9144000" cy="297848"/>
          </a:xfrm>
          <a:prstGeom prst="rect">
            <a:avLst/>
          </a:prstGeom>
          <a:solidFill>
            <a:srgbClr val="6475BC"/>
          </a:solidFill>
          <a:ln w="9525" cap="flat" cmpd="sng" algn="ctr">
            <a:solidFill>
              <a:srgbClr val="00468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083" name="Rectangle 1035"/>
          <p:cNvSpPr>
            <a:spLocks noChangeArrowheads="1"/>
          </p:cNvSpPr>
          <p:nvPr/>
        </p:nvSpPr>
        <p:spPr bwMode="auto">
          <a:xfrm>
            <a:off x="6300192" y="476673"/>
            <a:ext cx="2713125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 anchor="ctr"/>
          <a:lstStyle>
            <a:lvl1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r>
              <a:rPr lang="en-US" altLang="ja-JP" sz="1050" i="1" dirty="0" err="1">
                <a:solidFill>
                  <a:schemeClr val="bg1"/>
                </a:solidFill>
                <a:ea typeface="ＭＳ Ｐゴシック" charset="-128"/>
              </a:rPr>
              <a:t>BroadBand</a:t>
            </a:r>
            <a:r>
              <a:rPr lang="en-US" altLang="ja-JP" sz="1050" i="1" dirty="0">
                <a:solidFill>
                  <a:schemeClr val="bg1"/>
                </a:solidFill>
                <a:ea typeface="ＭＳ Ｐゴシック" charset="-128"/>
              </a:rPr>
              <a:t> Security</a:t>
            </a:r>
            <a:endParaRPr kumimoji="0" lang="en-US" altLang="ja-JP" sz="1050" i="1" dirty="0">
              <a:solidFill>
                <a:schemeClr val="bg1"/>
              </a:solidFill>
            </a:endParaRPr>
          </a:p>
        </p:txBody>
      </p:sp>
      <p:sp>
        <p:nvSpPr>
          <p:cNvPr id="3084" name="Rectangle 1036"/>
          <p:cNvSpPr>
            <a:spLocks noChangeArrowheads="1"/>
          </p:cNvSpPr>
          <p:nvPr/>
        </p:nvSpPr>
        <p:spPr bwMode="auto">
          <a:xfrm>
            <a:off x="8305800" y="6551623"/>
            <a:ext cx="53340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/>
          <a:lstStyle>
            <a:lvl1pPr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43021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858838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289050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171926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1764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6336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0908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5480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fld id="{BE50395C-2FC9-48B5-976F-9B4E57B4A323}" type="slidenum">
              <a:rPr kumimoji="0" lang="en-US" altLang="ja-JP" sz="1050">
                <a:latin typeface="Century" pitchFamily="18" charset="0"/>
              </a:rPr>
              <a:pPr algn="r" eaLnBrk="0" hangingPunct="0"/>
              <a:t>‹#›</a:t>
            </a:fld>
            <a:endParaRPr kumimoji="0" lang="en-US" altLang="ja-JP" sz="1050">
              <a:latin typeface="Century" pitchFamily="18" charset="0"/>
            </a:endParaRPr>
          </a:p>
        </p:txBody>
      </p:sp>
      <p:sp>
        <p:nvSpPr>
          <p:cNvPr id="3085" name="Text Box 1037"/>
          <p:cNvSpPr txBox="1">
            <a:spLocks noChangeArrowheads="1"/>
          </p:cNvSpPr>
          <p:nvPr/>
        </p:nvSpPr>
        <p:spPr bwMode="auto">
          <a:xfrm>
            <a:off x="0" y="6613535"/>
            <a:ext cx="1752600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750" i="1">
                <a:ea typeface="ＭＳ Ｐゴシック" charset="-128"/>
              </a:rPr>
              <a:t>Strictly Confidential</a:t>
            </a:r>
          </a:p>
        </p:txBody>
      </p:sp>
      <p:sp>
        <p:nvSpPr>
          <p:cNvPr id="3086" name="Text Box 1038"/>
          <p:cNvSpPr txBox="1">
            <a:spLocks noChangeArrowheads="1"/>
          </p:cNvSpPr>
          <p:nvPr/>
        </p:nvSpPr>
        <p:spPr bwMode="auto">
          <a:xfrm>
            <a:off x="4283968" y="6613535"/>
            <a:ext cx="4250432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ja-JP" sz="750" i="1" dirty="0">
                <a:ea typeface="ＭＳ Ｐゴシック" charset="-128"/>
              </a:rPr>
              <a:t>Copyright (C) 2022 </a:t>
            </a:r>
            <a:r>
              <a:rPr lang="en-US" altLang="ja-JP" sz="750" i="1" dirty="0" err="1">
                <a:ea typeface="ＭＳ Ｐゴシック" charset="-128"/>
              </a:rPr>
              <a:t>BroadBand</a:t>
            </a:r>
            <a:r>
              <a:rPr lang="en-US" altLang="ja-JP" sz="750" i="1" dirty="0">
                <a:ea typeface="ＭＳ Ｐゴシック" charset="-128"/>
              </a:rPr>
              <a:t> Security, Inc.</a:t>
            </a:r>
            <a:r>
              <a:rPr lang="ja-JP" altLang="en-US" sz="750" i="1" dirty="0">
                <a:ea typeface="ＭＳ Ｐゴシック" charset="-128"/>
              </a:rPr>
              <a:t> </a:t>
            </a:r>
            <a:r>
              <a:rPr lang="en-US" altLang="ja-JP" sz="750" i="1" dirty="0">
                <a:ea typeface="ＭＳ Ｐゴシック" charset="-128"/>
              </a:rPr>
              <a:t>All rights reserved.</a:t>
            </a:r>
          </a:p>
        </p:txBody>
      </p:sp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219200"/>
            <a:ext cx="7162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696200" cy="419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2" name="正方形/長方形 1"/>
          <p:cNvSpPr/>
          <p:nvPr userDrawn="1"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2A3151"/>
          </a:solidFill>
          <a:ln w="9525" cap="flat" cmpd="sng" algn="ctr">
            <a:solidFill>
              <a:srgbClr val="2A315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rgbClr val="2A315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4" y="89652"/>
            <a:ext cx="1506800" cy="44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9566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u"/>
        <a:defRPr kumimoji="1" sz="9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kumimoji="1" sz="75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kumimoji="1" sz="675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kumimoji="1" sz="6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5FEF0F78-85F7-2FC1-74F4-D007D228E0AB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59657" y="928913"/>
          <a:ext cx="8810172" cy="55444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9051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Theme">
  <a:themeElements>
    <a:clrScheme name="メトロ2">
      <a:dk1>
        <a:sysClr val="windowText" lastClr="000000"/>
      </a:dk1>
      <a:lt1>
        <a:sysClr val="window" lastClr="FFFFFF"/>
      </a:lt1>
      <a:dk2>
        <a:srgbClr val="000000"/>
      </a:dk2>
      <a:lt2>
        <a:srgbClr val="7F7F7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01GomezTemplate_MS_Gry">
      <a:majorFont>
        <a:latin typeface="メイリオ"/>
        <a:ea typeface="メイリオ"/>
        <a:cs typeface="メイリオ"/>
      </a:majorFont>
      <a:minorFont>
        <a:latin typeface="メイリオ"/>
        <a:ea typeface="メイリオ"/>
        <a:cs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sz="1200" dirty="0"/>
        </a:defPPr>
      </a:lstStyle>
    </a:txDef>
  </a:objectDefaults>
  <a:extraClrSchemeLst>
    <a:extraClrScheme>
      <a:clrScheme name="01GomezTemplate_MS_G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GomezTemplate_MS_G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fault Theme" id="{F3C5BA76-F81C-49E1-A484-0F25777CC252}" vid="{2FF04FB8-FFCF-4C41-BC20-E5090864D596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</Words>
  <Application>Microsoft Office PowerPoint</Application>
  <PresentationFormat>画面に合わせる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ＭＳ Ｐゴシック</vt:lpstr>
      <vt:lpstr>メイリオ</vt:lpstr>
      <vt:lpstr>游ゴシック</vt:lpstr>
      <vt:lpstr>游ゴシック Light</vt:lpstr>
      <vt:lpstr>Arial</vt:lpstr>
      <vt:lpstr>Century</vt:lpstr>
      <vt:lpstr>Times New Roman</vt:lpstr>
      <vt:lpstr>Wingdings</vt:lpstr>
      <vt:lpstr>Office テーマ</vt:lpstr>
      <vt:lpstr>1_Default Theme</vt:lpstr>
      <vt:lpstr>PowerPoint プレゼンテーション</vt:lpstr>
    </vt:vector>
  </TitlesOfParts>
  <Company>株式会社ブロードバンドセキュリティ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rishioka@bbsec.co.jp</dc:creator>
  <cp:lastModifiedBy>rishioka@bbsec.co.jp</cp:lastModifiedBy>
  <cp:revision>1</cp:revision>
  <dcterms:created xsi:type="dcterms:W3CDTF">2022-09-14T08:50:50Z</dcterms:created>
  <dcterms:modified xsi:type="dcterms:W3CDTF">2022-09-14T08:50:50Z</dcterms:modified>
</cp:coreProperties>
</file>