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 農山漁村地域に移住してくる都市住民に期待すること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43974053366308991"/>
          <c:y val="0.28604072398190045"/>
          <c:w val="0.52063108860708918"/>
          <c:h val="0.661474507428652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'20'!$C$8</c:f>
              <c:strCache>
                <c:ptCount val="1"/>
                <c:pt idx="0">
                  <c:v>総数（n=611人、M.T.=214.7%）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'20'!$B$9:$B$17</c:f>
              <c:strCache>
                <c:ptCount val="9"/>
                <c:pt idx="0">
                  <c:v>若い世代が地域で子育てすること</c:v>
                </c:pt>
                <c:pt idx="1">
                  <c:v>新たな産業の展開</c:v>
                </c:pt>
                <c:pt idx="2">
                  <c:v>農林漁業への就業</c:v>
                </c:pt>
                <c:pt idx="3">
                  <c:v>身近な生活課題などに対する互助（近所づきあい）</c:v>
                </c:pt>
                <c:pt idx="4">
                  <c:v>お祭りなどの行事への参加</c:v>
                </c:pt>
                <c:pt idx="5">
                  <c:v>加工・販売などの支援</c:v>
                </c:pt>
                <c:pt idx="6">
                  <c:v>その他</c:v>
                </c:pt>
                <c:pt idx="7">
                  <c:v>何も期待しない</c:v>
                </c:pt>
                <c:pt idx="8">
                  <c:v>無回答</c:v>
                </c:pt>
              </c:strCache>
            </c:strRef>
          </c:cat>
          <c:val>
            <c:numRef>
              <c:f>'20'!$C$9:$C$17</c:f>
              <c:numCache>
                <c:formatCode>0.0_ </c:formatCode>
                <c:ptCount val="9"/>
                <c:pt idx="0">
                  <c:v>48.4</c:v>
                </c:pt>
                <c:pt idx="1">
                  <c:v>41.1</c:v>
                </c:pt>
                <c:pt idx="2">
                  <c:v>33.1</c:v>
                </c:pt>
                <c:pt idx="3">
                  <c:v>32.700000000000003</c:v>
                </c:pt>
                <c:pt idx="4">
                  <c:v>22.4</c:v>
                </c:pt>
                <c:pt idx="5">
                  <c:v>16.399999999999999</c:v>
                </c:pt>
                <c:pt idx="6">
                  <c:v>1.5</c:v>
                </c:pt>
                <c:pt idx="7">
                  <c:v>7.9</c:v>
                </c:pt>
                <c:pt idx="8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18-4D55-9796-ACF0623C3F0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610694848"/>
        <c:axId val="610695832"/>
      </c:barChart>
      <c:catAx>
        <c:axId val="6106948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10695832"/>
        <c:crosses val="autoZero"/>
        <c:auto val="1"/>
        <c:lblAlgn val="ctr"/>
        <c:lblOffset val="100"/>
        <c:noMultiLvlLbl val="0"/>
      </c:catAx>
      <c:valAx>
        <c:axId val="61069583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10694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338642557355054"/>
          <c:y val="0.89089909858552752"/>
          <c:w val="0.27913092730294636"/>
          <c:h val="3.81790002494032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631E-1093-4B50-8D67-70F57E30171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D56A3-BEB2-4863-8FA5-366D7202DD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68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631E-1093-4B50-8D67-70F57E30171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D56A3-BEB2-4863-8FA5-366D7202DD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88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631E-1093-4B50-8D67-70F57E30171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D56A3-BEB2-4863-8FA5-366D7202DD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456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247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902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26411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90406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761899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54554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86766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631E-1093-4B50-8D67-70F57E30171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D56A3-BEB2-4863-8FA5-366D7202DD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835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631E-1093-4B50-8D67-70F57E30171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D56A3-BEB2-4863-8FA5-366D7202DD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736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631E-1093-4B50-8D67-70F57E30171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D56A3-BEB2-4863-8FA5-366D7202DD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355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631E-1093-4B50-8D67-70F57E30171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D56A3-BEB2-4863-8FA5-366D7202DD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55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631E-1093-4B50-8D67-70F57E30171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D56A3-BEB2-4863-8FA5-366D7202DD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80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631E-1093-4B50-8D67-70F57E30171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D56A3-BEB2-4863-8FA5-366D7202DD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683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631E-1093-4B50-8D67-70F57E30171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D56A3-BEB2-4863-8FA5-366D7202DD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365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631E-1093-4B50-8D67-70F57E30171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D56A3-BEB2-4863-8FA5-366D7202DD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290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2631E-1093-4B50-8D67-70F57E30171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D56A3-BEB2-4863-8FA5-366D7202DD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747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3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24655173-F538-A060-61C9-35B8B147280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45144" y="1074056"/>
          <a:ext cx="8577942" cy="5384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665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2022-09-14T08:50:49Z</dcterms:created>
  <dcterms:modified xsi:type="dcterms:W3CDTF">2022-09-14T08:50:49Z</dcterms:modified>
</cp:coreProperties>
</file>