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都市住民が農山漁村地域に移住することの意識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888720050344584"/>
          <c:y val="0.27474694589877841"/>
          <c:w val="0.78435357860969135"/>
          <c:h val="0.644845748993417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'18'!$C$8</c:f>
              <c:strCache>
                <c:ptCount val="1"/>
                <c:pt idx="0">
                  <c:v>良いことだ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3C-43C2-91A6-90CEF832A2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総数（611人）</c:v>
                </c:pt>
                <c:pt idx="2">
                  <c:v>男性（302人）</c:v>
                </c:pt>
                <c:pt idx="3">
                  <c:v>女性（309人）</c:v>
                </c:pt>
                <c:pt idx="5">
                  <c:v>18～29歳（58人）</c:v>
                </c:pt>
                <c:pt idx="6">
                  <c:v>30～39歳（67人）</c:v>
                </c:pt>
                <c:pt idx="7">
                  <c:v>40～49歳（96人）</c:v>
                </c:pt>
                <c:pt idx="8">
                  <c:v>50～59歳（109人）</c:v>
                </c:pt>
                <c:pt idx="9">
                  <c:v>60～69歳（126人）</c:v>
                </c:pt>
                <c:pt idx="10">
                  <c:v>70歳以上（155人）</c:v>
                </c:pt>
              </c:strCache>
            </c:strRef>
          </c:cat>
          <c:val>
            <c:numRef>
              <c:f>'18'!$C$9:$C$19</c:f>
              <c:numCache>
                <c:formatCode>General</c:formatCode>
                <c:ptCount val="11"/>
                <c:pt idx="0" formatCode="0.0_ ">
                  <c:v>43.9</c:v>
                </c:pt>
                <c:pt idx="2" formatCode="0.0_ ">
                  <c:v>46.7</c:v>
                </c:pt>
                <c:pt idx="3" formatCode="0.0_ ">
                  <c:v>41.1</c:v>
                </c:pt>
                <c:pt idx="5" formatCode="0.0_ ">
                  <c:v>48.3</c:v>
                </c:pt>
                <c:pt idx="6" formatCode="0.0_ ">
                  <c:v>59.7</c:v>
                </c:pt>
                <c:pt idx="7" formatCode="0.0_ ">
                  <c:v>47.9</c:v>
                </c:pt>
                <c:pt idx="8" formatCode="0.0_ ">
                  <c:v>28.4</c:v>
                </c:pt>
                <c:pt idx="9" formatCode="0.0_ ">
                  <c:v>46</c:v>
                </c:pt>
                <c:pt idx="10" formatCode="0.0_ 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3C-43C2-91A6-90CEF832A23F}"/>
            </c:ext>
          </c:extLst>
        </c:ser>
        <c:ser>
          <c:idx val="1"/>
          <c:order val="1"/>
          <c:tx>
            <c:strRef>
              <c:f>'18'!$D$8</c:f>
              <c:strCache>
                <c:ptCount val="1"/>
                <c:pt idx="0">
                  <c:v>どちらかというと良いことだ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83C-43C2-91A6-90CEF832A2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総数（611人）</c:v>
                </c:pt>
                <c:pt idx="2">
                  <c:v>男性（302人）</c:v>
                </c:pt>
                <c:pt idx="3">
                  <c:v>女性（309人）</c:v>
                </c:pt>
                <c:pt idx="5">
                  <c:v>18～29歳（58人）</c:v>
                </c:pt>
                <c:pt idx="6">
                  <c:v>30～39歳（67人）</c:v>
                </c:pt>
                <c:pt idx="7">
                  <c:v>40～49歳（96人）</c:v>
                </c:pt>
                <c:pt idx="8">
                  <c:v>50～59歳（109人）</c:v>
                </c:pt>
                <c:pt idx="9">
                  <c:v>60～69歳（126人）</c:v>
                </c:pt>
                <c:pt idx="10">
                  <c:v>70歳以上（155人）</c:v>
                </c:pt>
              </c:strCache>
            </c:strRef>
          </c:cat>
          <c:val>
            <c:numRef>
              <c:f>'18'!$D$9:$D$19</c:f>
              <c:numCache>
                <c:formatCode>General</c:formatCode>
                <c:ptCount val="11"/>
                <c:pt idx="0" formatCode="0.0_ ">
                  <c:v>45.5</c:v>
                </c:pt>
                <c:pt idx="2" formatCode="0.0_ ">
                  <c:v>40.4</c:v>
                </c:pt>
                <c:pt idx="3" formatCode="0.0_ ">
                  <c:v>50.5</c:v>
                </c:pt>
                <c:pt idx="5" formatCode="0.0_ ">
                  <c:v>51.7</c:v>
                </c:pt>
                <c:pt idx="6" formatCode="0.0_ ">
                  <c:v>38.799999999999997</c:v>
                </c:pt>
                <c:pt idx="7" formatCode="0.0_ ">
                  <c:v>41.7</c:v>
                </c:pt>
                <c:pt idx="8" formatCode="0.0_ ">
                  <c:v>58.7</c:v>
                </c:pt>
                <c:pt idx="9" formatCode="0.0_ ">
                  <c:v>42.1</c:v>
                </c:pt>
                <c:pt idx="10" formatCode="0.0_ 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3C-43C2-91A6-90CEF832A23F}"/>
            </c:ext>
          </c:extLst>
        </c:ser>
        <c:ser>
          <c:idx val="2"/>
          <c:order val="2"/>
          <c:tx>
            <c:strRef>
              <c:f>'18'!$E$8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83C-43C2-91A6-90CEF832A23F}"/>
              </c:ext>
            </c:extLst>
          </c:dPt>
          <c:dLbls>
            <c:dLbl>
              <c:idx val="5"/>
              <c:layout>
                <c:manualLayout>
                  <c:x val="-9.2903221086958546E-2"/>
                  <c:y val="2.59815254305943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83C-43C2-91A6-90CEF832A23F}"/>
                </c:ext>
              </c:extLst>
            </c:dLbl>
            <c:dLbl>
              <c:idx val="6"/>
              <c:layout>
                <c:manualLayout>
                  <c:x val="-6.193548072463903E-2"/>
                  <c:y val="2.25174584258086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3C-43C2-91A6-90CEF832A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総数（611人）</c:v>
                </c:pt>
                <c:pt idx="2">
                  <c:v>男性（302人）</c:v>
                </c:pt>
                <c:pt idx="3">
                  <c:v>女性（309人）</c:v>
                </c:pt>
                <c:pt idx="5">
                  <c:v>18～29歳（58人）</c:v>
                </c:pt>
                <c:pt idx="6">
                  <c:v>30～39歳（67人）</c:v>
                </c:pt>
                <c:pt idx="7">
                  <c:v>40～49歳（96人）</c:v>
                </c:pt>
                <c:pt idx="8">
                  <c:v>50～59歳（109人）</c:v>
                </c:pt>
                <c:pt idx="9">
                  <c:v>60～69歳（126人）</c:v>
                </c:pt>
                <c:pt idx="10">
                  <c:v>70歳以上（155人）</c:v>
                </c:pt>
              </c:strCache>
            </c:strRef>
          </c:cat>
          <c:val>
            <c:numRef>
              <c:f>'18'!$E$9:$E$19</c:f>
              <c:numCache>
                <c:formatCode>General</c:formatCode>
                <c:ptCount val="11"/>
                <c:pt idx="0" formatCode="0.0_ ">
                  <c:v>3.9</c:v>
                </c:pt>
                <c:pt idx="2" formatCode="0.0_ ">
                  <c:v>4.5999999999999996</c:v>
                </c:pt>
                <c:pt idx="3" formatCode="0.0_ ">
                  <c:v>3.2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4.2</c:v>
                </c:pt>
                <c:pt idx="8" formatCode="0.0_ ">
                  <c:v>2.8</c:v>
                </c:pt>
                <c:pt idx="9" formatCode="0.0_ ">
                  <c:v>2.4</c:v>
                </c:pt>
                <c:pt idx="10" formatCode="0.0_ 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3C-43C2-91A6-90CEF832A23F}"/>
            </c:ext>
          </c:extLst>
        </c:ser>
        <c:ser>
          <c:idx val="3"/>
          <c:order val="3"/>
          <c:tx>
            <c:strRef>
              <c:f>'18'!$F$8</c:f>
              <c:strCache>
                <c:ptCount val="1"/>
                <c:pt idx="0">
                  <c:v>どちらかというと良いことではない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B83C-43C2-91A6-90CEF832A23F}"/>
              </c:ext>
            </c:extLst>
          </c:dPt>
          <c:dLbls>
            <c:dLbl>
              <c:idx val="3"/>
              <c:layout>
                <c:manualLayout>
                  <c:x val="-3.898668825465682E-3"/>
                  <c:y val="-1.9459173958000756E-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83C-43C2-91A6-90CEF832A23F}"/>
                </c:ext>
              </c:extLst>
            </c:dLbl>
            <c:dLbl>
              <c:idx val="5"/>
              <c:layout>
                <c:manualLayout>
                  <c:x val="-5.0322578088769214E-2"/>
                  <c:y val="2.59815254305943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83C-43C2-91A6-90CEF832A23F}"/>
                </c:ext>
              </c:extLst>
            </c:dLbl>
            <c:dLbl>
              <c:idx val="6"/>
              <c:layout>
                <c:manualLayout>
                  <c:x val="-2.7096772817029574E-2"/>
                  <c:y val="2.59819345884752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83C-43C2-91A6-90CEF832A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総数（611人）</c:v>
                </c:pt>
                <c:pt idx="2">
                  <c:v>男性（302人）</c:v>
                </c:pt>
                <c:pt idx="3">
                  <c:v>女性（309人）</c:v>
                </c:pt>
                <c:pt idx="5">
                  <c:v>18～29歳（58人）</c:v>
                </c:pt>
                <c:pt idx="6">
                  <c:v>30～39歳（67人）</c:v>
                </c:pt>
                <c:pt idx="7">
                  <c:v>40～49歳（96人）</c:v>
                </c:pt>
                <c:pt idx="8">
                  <c:v>50～59歳（109人）</c:v>
                </c:pt>
                <c:pt idx="9">
                  <c:v>60～69歳（126人）</c:v>
                </c:pt>
                <c:pt idx="10">
                  <c:v>70歳以上（155人）</c:v>
                </c:pt>
              </c:strCache>
            </c:strRef>
          </c:cat>
          <c:val>
            <c:numRef>
              <c:f>'18'!$F$9:$F$19</c:f>
              <c:numCache>
                <c:formatCode>General</c:formatCode>
                <c:ptCount val="11"/>
                <c:pt idx="0" formatCode="0.0_ ">
                  <c:v>5.6</c:v>
                </c:pt>
                <c:pt idx="2" formatCode="0.0_ ">
                  <c:v>7</c:v>
                </c:pt>
                <c:pt idx="3" formatCode="0.0_ ">
                  <c:v>4.2</c:v>
                </c:pt>
                <c:pt idx="5" formatCode="0.0_ ">
                  <c:v>0</c:v>
                </c:pt>
                <c:pt idx="6" formatCode="0.0_ ">
                  <c:v>1.5</c:v>
                </c:pt>
                <c:pt idx="7" formatCode="0.0_ ">
                  <c:v>3.1</c:v>
                </c:pt>
                <c:pt idx="8" formatCode="0.0_ ">
                  <c:v>9.1999999999999993</c:v>
                </c:pt>
                <c:pt idx="9" formatCode="0.0_ ">
                  <c:v>9.5</c:v>
                </c:pt>
                <c:pt idx="10" formatCode="0.0_ 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83C-43C2-91A6-90CEF832A23F}"/>
            </c:ext>
          </c:extLst>
        </c:ser>
        <c:ser>
          <c:idx val="4"/>
          <c:order val="4"/>
          <c:tx>
            <c:strRef>
              <c:f>'18'!$G$8</c:f>
              <c:strCache>
                <c:ptCount val="1"/>
                <c:pt idx="0">
                  <c:v>良いことではない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9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83C-43C2-91A6-90CEF832A23F}"/>
              </c:ext>
            </c:extLst>
          </c:dPt>
          <c:dLbls>
            <c:dLbl>
              <c:idx val="3"/>
              <c:layout>
                <c:manualLayout>
                  <c:x val="1.8926659385811496E-3"/>
                  <c:y val="-1.144199428734185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83C-43C2-91A6-90CEF832A23F}"/>
                </c:ext>
              </c:extLst>
            </c:dLbl>
            <c:dLbl>
              <c:idx val="5"/>
              <c:layout>
                <c:manualLayout>
                  <c:x val="1.9354837726449695E-2"/>
                  <c:y val="2.59817982025148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83C-43C2-91A6-90CEF832A23F}"/>
                </c:ext>
              </c:extLst>
            </c:dLbl>
            <c:dLbl>
              <c:idx val="6"/>
              <c:layout>
                <c:manualLayout>
                  <c:x val="1.9354837726449695E-2"/>
                  <c:y val="1.90531186491025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83C-43C2-91A6-90CEF832A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総数（611人）</c:v>
                </c:pt>
                <c:pt idx="2">
                  <c:v>男性（302人）</c:v>
                </c:pt>
                <c:pt idx="3">
                  <c:v>女性（309人）</c:v>
                </c:pt>
                <c:pt idx="5">
                  <c:v>18～29歳（58人）</c:v>
                </c:pt>
                <c:pt idx="6">
                  <c:v>30～39歳（67人）</c:v>
                </c:pt>
                <c:pt idx="7">
                  <c:v>40～49歳（96人）</c:v>
                </c:pt>
                <c:pt idx="8">
                  <c:v>50～59歳（109人）</c:v>
                </c:pt>
                <c:pt idx="9">
                  <c:v>60～69歳（126人）</c:v>
                </c:pt>
                <c:pt idx="10">
                  <c:v>70歳以上（155人）</c:v>
                </c:pt>
              </c:strCache>
            </c:strRef>
          </c:cat>
          <c:val>
            <c:numRef>
              <c:f>'18'!$G$9:$G$19</c:f>
              <c:numCache>
                <c:formatCode>General</c:formatCode>
                <c:ptCount val="11"/>
                <c:pt idx="0" formatCode="0.0_ ">
                  <c:v>1.1000000000000001</c:v>
                </c:pt>
                <c:pt idx="2" formatCode="0.0_ ">
                  <c:v>1.3</c:v>
                </c:pt>
                <c:pt idx="3" formatCode="0.0_ ">
                  <c:v>1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3.1</c:v>
                </c:pt>
                <c:pt idx="8" formatCode="0.0_ ">
                  <c:v>0.9</c:v>
                </c:pt>
                <c:pt idx="9" formatCode="0.0_ ">
                  <c:v>0</c:v>
                </c:pt>
                <c:pt idx="10" formatCode="0.0_ 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83C-43C2-91A6-90CEF832A23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63725960"/>
        <c:axId val="563722352"/>
      </c:barChart>
      <c:catAx>
        <c:axId val="563725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3722352"/>
        <c:crosses val="autoZero"/>
        <c:auto val="1"/>
        <c:lblAlgn val="ctr"/>
        <c:lblOffset val="100"/>
        <c:noMultiLvlLbl val="0"/>
      </c:catAx>
      <c:valAx>
        <c:axId val="56372235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3725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0.18129</cdr:x>
      <cdr:y>0.23212</cdr:y>
    </cdr:from>
    <cdr:to>
      <cdr:x>0.87719</cdr:x>
      <cdr:y>0.26527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D3BAA8ED-9D7D-9F27-257A-75F5E1477987}"/>
            </a:ext>
          </a:extLst>
        </cdr:cNvPr>
        <cdr:cNvSpPr/>
      </cdr:nvSpPr>
      <cdr:spPr>
        <a:xfrm xmlns:a="http://schemas.openxmlformats.org/drawingml/2006/main" rot="5400000">
          <a:off x="3327414" y="-457186"/>
          <a:ext cx="241272" cy="45339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0.91033</cdr:x>
      <cdr:y>0.23386</cdr:y>
    </cdr:from>
    <cdr:to>
      <cdr:x>0.96296</cdr:x>
      <cdr:y>0.26353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DA1272D2-181D-E60D-C224-315C7A05FD03}"/>
            </a:ext>
          </a:extLst>
        </cdr:cNvPr>
        <cdr:cNvSpPr/>
      </cdr:nvSpPr>
      <cdr:spPr>
        <a:xfrm xmlns:a="http://schemas.openxmlformats.org/drawingml/2006/main" rot="5400000">
          <a:off x="5994418" y="1638316"/>
          <a:ext cx="215870" cy="342906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0.39474</cdr:x>
      <cdr:y>0.19023</cdr:y>
    </cdr:from>
    <cdr:to>
      <cdr:x>0.67641</cdr:x>
      <cdr:y>0.24782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BE260A8-8CB7-B1D8-DF09-11CE01F789DA}"/>
            </a:ext>
          </a:extLst>
        </cdr:cNvPr>
        <cdr:cNvSpPr txBox="1"/>
      </cdr:nvSpPr>
      <cdr:spPr>
        <a:xfrm xmlns:a="http://schemas.openxmlformats.org/drawingml/2006/main">
          <a:off x="2571767" y="1384300"/>
          <a:ext cx="1835133" cy="419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 dirty="0">
              <a:solidFill>
                <a:schemeClr val="tx1">
                  <a:lumMod val="65000"/>
                  <a:lumOff val="35000"/>
                </a:schemeClr>
              </a:solidFill>
            </a:rPr>
            <a:t>良いことだ</a:t>
          </a:r>
          <a:r>
            <a:rPr lang="en-US" altLang="ja-JP" sz="1100" dirty="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 dirty="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 dirty="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 dirty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 dirty="0">
              <a:solidFill>
                <a:schemeClr val="tx1">
                  <a:lumMod val="65000"/>
                  <a:lumOff val="35000"/>
                </a:schemeClr>
              </a:solidFill>
            </a:rPr>
            <a:t>89.4%</a:t>
          </a:r>
        </a:p>
        <a:p xmlns:a="http://schemas.openxmlformats.org/drawingml/2006/main">
          <a:pPr algn="l"/>
          <a:endParaRPr lang="ja-JP" altLang="en-US" sz="11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0.79532</cdr:x>
      <cdr:y>0.16579</cdr:y>
    </cdr:from>
    <cdr:to>
      <cdr:x>1</cdr:x>
      <cdr:y>0.22339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BEB61C3-FB36-8B95-9657-C58E2A04C5C9}"/>
            </a:ext>
          </a:extLst>
        </cdr:cNvPr>
        <cdr:cNvSpPr txBox="1"/>
      </cdr:nvSpPr>
      <cdr:spPr>
        <a:xfrm xmlns:a="http://schemas.openxmlformats.org/drawingml/2006/main">
          <a:off x="5181600" y="1206505"/>
          <a:ext cx="1333500" cy="419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良いことではない</a:t>
          </a:r>
          <a:endParaRPr lang="en-US" altLang="ja-JP" sz="11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ctr"/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6.7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ctr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0.06433</cdr:x>
      <cdr:y>0.24956</cdr:y>
    </cdr:from>
    <cdr:to>
      <cdr:x>0.23325</cdr:x>
      <cdr:y>0.29212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2C2E759-3D3A-12F3-1FE6-2592F9271C1A}"/>
            </a:ext>
          </a:extLst>
        </cdr:cNvPr>
        <cdr:cNvSpPr txBox="1"/>
      </cdr:nvSpPr>
      <cdr:spPr>
        <a:xfrm xmlns:a="http://schemas.openxmlformats.org/drawingml/2006/main">
          <a:off x="419100" y="1816100"/>
          <a:ext cx="1100570" cy="3096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0.34031</cdr:y>
    </cdr:from>
    <cdr:to>
      <cdr:x>0.12667</cdr:x>
      <cdr:y>0.38785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9BCE7E-B2A0-10FE-446C-9E448FAD6CA6}"/>
            </a:ext>
          </a:extLst>
        </cdr:cNvPr>
        <cdr:cNvSpPr txBox="1"/>
      </cdr:nvSpPr>
      <cdr:spPr>
        <a:xfrm xmlns:a="http://schemas.openxmlformats.org/drawingml/2006/main">
          <a:off x="0" y="2476500"/>
          <a:ext cx="825280" cy="3459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0.51658</cdr:y>
    </cdr:from>
    <cdr:to>
      <cdr:x>0.15911</cdr:x>
      <cdr:y>0.56306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739142E-7834-4BBB-CAC5-82210F35E202}"/>
            </a:ext>
          </a:extLst>
        </cdr:cNvPr>
        <cdr:cNvSpPr txBox="1"/>
      </cdr:nvSpPr>
      <cdr:spPr>
        <a:xfrm xmlns:a="http://schemas.openxmlformats.org/drawingml/2006/main">
          <a:off x="0" y="3759200"/>
          <a:ext cx="1036604" cy="338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46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41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782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75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442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95646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54966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54158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291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9004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3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11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64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3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73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83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52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0AC2-E6DE-453E-A3E2-B77CA3B4DC4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1FC90-6D2E-412B-B13D-678B2BBAF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95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85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4428B7B-0322-D31C-72C6-EB04D0DC330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5143" y="1045029"/>
          <a:ext cx="8577943" cy="5355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11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2022-09-14T08:50:47Z</dcterms:created>
  <dcterms:modified xsi:type="dcterms:W3CDTF">2022-09-14T08:50:47Z</dcterms:modified>
</cp:coreProperties>
</file>