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農山漁村地域への移住のために必要なこと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3966278066831754"/>
          <c:y val="0.27127818773962153"/>
          <c:w val="0.53104838485295347"/>
          <c:h val="0.69992600074205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'16'!$C$8</c:f>
              <c:strCache>
                <c:ptCount val="1"/>
                <c:pt idx="0">
                  <c:v>総数（n=276人、M.T.=469.2%）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'16'!$B$9:$B$20</c:f>
              <c:strCache>
                <c:ptCount val="12"/>
                <c:pt idx="0">
                  <c:v>家屋、土地を安く購入又は借りられること</c:v>
                </c:pt>
                <c:pt idx="1">
                  <c:v>生活が維持できる仕事があること</c:v>
                </c:pt>
                <c:pt idx="2">
                  <c:v>医療施設、介護施設や福祉施設の存在</c:v>
                </c:pt>
                <c:pt idx="3">
                  <c:v>買い物、娯楽などの生活施設の存在</c:v>
                </c:pt>
                <c:pt idx="4">
                  <c:v>都市地域への移動や地域内での移動などの交通手段の確保</c:v>
                </c:pt>
                <c:pt idx="5">
                  <c:v>家族の理解・同意</c:v>
                </c:pt>
                <c:pt idx="6">
                  <c:v>希望者が何かと相談できるサポート体制</c:v>
                </c:pt>
                <c:pt idx="7">
                  <c:v>農山漁村地域の魅力がわかるような情報に接すること</c:v>
                </c:pt>
                <c:pt idx="8">
                  <c:v>子育て支援施設や教育施設の存在</c:v>
                </c:pt>
                <c:pt idx="9">
                  <c:v>居住地を決定する前の体験ツアーのようなお試し滞在体験</c:v>
                </c:pt>
                <c:pt idx="10">
                  <c:v>その他</c:v>
                </c:pt>
                <c:pt idx="11">
                  <c:v>無回答</c:v>
                </c:pt>
              </c:strCache>
            </c:strRef>
          </c:cat>
          <c:val>
            <c:numRef>
              <c:f>'16'!$C$9:$C$20</c:f>
              <c:numCache>
                <c:formatCode>0.0_ </c:formatCode>
                <c:ptCount val="12"/>
                <c:pt idx="0">
                  <c:v>68.5</c:v>
                </c:pt>
                <c:pt idx="1">
                  <c:v>68.5</c:v>
                </c:pt>
                <c:pt idx="2">
                  <c:v>63</c:v>
                </c:pt>
                <c:pt idx="3">
                  <c:v>50.4</c:v>
                </c:pt>
                <c:pt idx="4">
                  <c:v>44.6</c:v>
                </c:pt>
                <c:pt idx="5">
                  <c:v>39.1</c:v>
                </c:pt>
                <c:pt idx="6">
                  <c:v>34.4</c:v>
                </c:pt>
                <c:pt idx="7">
                  <c:v>31.9</c:v>
                </c:pt>
                <c:pt idx="8">
                  <c:v>31.2</c:v>
                </c:pt>
                <c:pt idx="9">
                  <c:v>26.1</c:v>
                </c:pt>
                <c:pt idx="10">
                  <c:v>2.5</c:v>
                </c:pt>
                <c:pt idx="11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9-4886-985B-4274B1939A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54691784"/>
        <c:axId val="754689488"/>
      </c:barChart>
      <c:catAx>
        <c:axId val="754691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4689488"/>
        <c:crosses val="autoZero"/>
        <c:auto val="1"/>
        <c:lblAlgn val="ctr"/>
        <c:lblOffset val="100"/>
        <c:noMultiLvlLbl val="0"/>
      </c:catAx>
      <c:valAx>
        <c:axId val="7546894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469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69686430538938"/>
          <c:y val="0.88685183658325428"/>
          <c:w val="0.2488013689101583"/>
          <c:h val="4.41757018592571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93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16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0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90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1984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03483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67678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579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5657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98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46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8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74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21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38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F01A-035E-4030-AA7F-6D575BB6D2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0BC0-E7C3-4C72-B3F5-6E660BADF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8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2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85F4911-9DB0-0CCA-1BAB-F43487DF5DF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001485"/>
          <a:ext cx="8926286" cy="5442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6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2022-09-14T08:50:45Z</dcterms:created>
  <dcterms:modified xsi:type="dcterms:W3CDTF">2022-09-14T08:50:45Z</dcterms:modified>
</cp:coreProperties>
</file>