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農山漁村地域に移住する場合の形態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933812399663634"/>
          <c:y val="0.19962472406181014"/>
          <c:w val="0.79404540937237211"/>
          <c:h val="0.590223531661191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都市地域から農山漁村地域に生活の拠点を移す定住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8A-4EEA-97C7-989C194895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_ ">
                  <c:v>30.4</c:v>
                </c:pt>
                <c:pt idx="2" formatCode="0.0_ ">
                  <c:v>27.9</c:v>
                </c:pt>
                <c:pt idx="3" formatCode="0.0_ ">
                  <c:v>33.299999999999997</c:v>
                </c:pt>
                <c:pt idx="5" formatCode="0.0_ ">
                  <c:v>26.8</c:v>
                </c:pt>
                <c:pt idx="6" formatCode="0.0_ ">
                  <c:v>20</c:v>
                </c:pt>
                <c:pt idx="7" formatCode="0.0_ ">
                  <c:v>34.4</c:v>
                </c:pt>
                <c:pt idx="8" formatCode="0.0_ ">
                  <c:v>30</c:v>
                </c:pt>
                <c:pt idx="9" formatCode="0.0_ ">
                  <c:v>44.1</c:v>
                </c:pt>
                <c:pt idx="10" formatCode="0.0_ 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8A-4EEA-97C7-989C19489549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都市地域と農山漁村地域の両方に生活拠点を持ち、農山漁村地域を主に二地域居住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A8A-4EEA-97C7-989C194895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_ ">
                  <c:v>25.7</c:v>
                </c:pt>
                <c:pt idx="2" formatCode="0.0_ ">
                  <c:v>28.6</c:v>
                </c:pt>
                <c:pt idx="3" formatCode="0.0_ ">
                  <c:v>22.5</c:v>
                </c:pt>
                <c:pt idx="5" formatCode="0.0_ ">
                  <c:v>36.6</c:v>
                </c:pt>
                <c:pt idx="6" formatCode="0.0_ ">
                  <c:v>37.1</c:v>
                </c:pt>
                <c:pt idx="7" formatCode="0.0_ ">
                  <c:v>23</c:v>
                </c:pt>
                <c:pt idx="8" formatCode="0.0_ ">
                  <c:v>21.7</c:v>
                </c:pt>
                <c:pt idx="9" formatCode="0.0_ ">
                  <c:v>20.6</c:v>
                </c:pt>
                <c:pt idx="10" formatCode="0.0_ 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8A-4EEA-97C7-989C19489549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都市地域と農山漁村地域の両方に生活拠点を持ち、都市地域を主に二地域居住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A8A-4EEA-97C7-989C194895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_ ">
                  <c:v>32.6</c:v>
                </c:pt>
                <c:pt idx="2" formatCode="0.0_ ">
                  <c:v>32.700000000000003</c:v>
                </c:pt>
                <c:pt idx="3" formatCode="0.0_ ">
                  <c:v>32.6</c:v>
                </c:pt>
                <c:pt idx="5" formatCode="0.0_ ">
                  <c:v>29.3</c:v>
                </c:pt>
                <c:pt idx="6" formatCode="0.0_ ">
                  <c:v>42.9</c:v>
                </c:pt>
                <c:pt idx="7" formatCode="0.0_ ">
                  <c:v>31.1</c:v>
                </c:pt>
                <c:pt idx="8" formatCode="0.0_ ">
                  <c:v>43.3</c:v>
                </c:pt>
                <c:pt idx="9" formatCode="0.0_ ">
                  <c:v>14.7</c:v>
                </c:pt>
                <c:pt idx="10" formatCode="0.0_ 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8A-4EEA-97C7-989C19489549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A8A-4EEA-97C7-989C19489549}"/>
              </c:ext>
            </c:extLst>
          </c:dPt>
          <c:dLbls>
            <c:dLbl>
              <c:idx val="6"/>
              <c:layout>
                <c:manualLayout>
                  <c:x val="-1.5533980582524271E-2"/>
                  <c:y val="3.09052510820253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8A-4EEA-97C7-989C194895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総数（276人）</c:v>
                </c:pt>
                <c:pt idx="2">
                  <c:v>男性（147人）</c:v>
                </c:pt>
                <c:pt idx="3">
                  <c:v>女性（129人）</c:v>
                </c:pt>
                <c:pt idx="5">
                  <c:v>18～29歳（41人）</c:v>
                </c:pt>
                <c:pt idx="6">
                  <c:v>30～39歳（35人）</c:v>
                </c:pt>
                <c:pt idx="7">
                  <c:v>40～49歳（61人）</c:v>
                </c:pt>
                <c:pt idx="8">
                  <c:v>50～59歳（60人）</c:v>
                </c:pt>
                <c:pt idx="9">
                  <c:v>60～69歳（34人）</c:v>
                </c:pt>
                <c:pt idx="10">
                  <c:v>70歳以上（45人）</c:v>
                </c:pt>
              </c:strCache>
            </c:strRef>
          </c:cat>
          <c:val>
            <c:numRef>
              <c:f>'14'!$F$9:$F$19</c:f>
              <c:numCache>
                <c:formatCode>General</c:formatCode>
                <c:ptCount val="11"/>
                <c:pt idx="0" formatCode="0.0_ ">
                  <c:v>11.2</c:v>
                </c:pt>
                <c:pt idx="2" formatCode="0.0_ ">
                  <c:v>10.9</c:v>
                </c:pt>
                <c:pt idx="3" formatCode="0.0_ ">
                  <c:v>11.6</c:v>
                </c:pt>
                <c:pt idx="5" formatCode="0.0_ ">
                  <c:v>7.3</c:v>
                </c:pt>
                <c:pt idx="6" formatCode="0.0_ ">
                  <c:v>0</c:v>
                </c:pt>
                <c:pt idx="7" formatCode="0.0_ ">
                  <c:v>11.5</c:v>
                </c:pt>
                <c:pt idx="8" formatCode="0.0_ ">
                  <c:v>5</c:v>
                </c:pt>
                <c:pt idx="9" formatCode="0.0_ ">
                  <c:v>20.6</c:v>
                </c:pt>
                <c:pt idx="10" formatCode="0.0_ 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A8A-4EEA-97C7-989C194895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41577504"/>
        <c:axId val="741577832"/>
      </c:barChart>
      <c:catAx>
        <c:axId val="741577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577832"/>
        <c:crosses val="autoZero"/>
        <c:auto val="1"/>
        <c:lblAlgn val="ctr"/>
        <c:lblOffset val="100"/>
        <c:noMultiLvlLbl val="0"/>
      </c:catAx>
      <c:valAx>
        <c:axId val="74157783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4157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0.06019</cdr:x>
      <cdr:y>0.15453</cdr:y>
    </cdr:from>
    <cdr:to>
      <cdr:x>0.22846</cdr:x>
      <cdr:y>0.20836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AAF8764-B75B-170F-3588-D48DCFDC3C7B}"/>
            </a:ext>
          </a:extLst>
        </cdr:cNvPr>
        <cdr:cNvSpPr txBox="1"/>
      </cdr:nvSpPr>
      <cdr:spPr>
        <a:xfrm xmlns:a="http://schemas.openxmlformats.org/drawingml/2006/main">
          <a:off x="393700" y="889000"/>
          <a:ext cx="1100561" cy="309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0.25607</cdr:y>
    </cdr:from>
    <cdr:to>
      <cdr:x>0.12618</cdr:x>
      <cdr:y>0.3162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38E203D-7781-2AC3-8A03-5BB47CE04F80}"/>
            </a:ext>
          </a:extLst>
        </cdr:cNvPr>
        <cdr:cNvSpPr txBox="1"/>
      </cdr:nvSpPr>
      <cdr:spPr>
        <a:xfrm xmlns:a="http://schemas.openxmlformats.org/drawingml/2006/main">
          <a:off x="0" y="1473200"/>
          <a:ext cx="825302" cy="34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0.4106</cdr:y>
    </cdr:from>
    <cdr:to>
      <cdr:x>0.15849</cdr:x>
      <cdr:y>0.46939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6943177-DE40-D6A0-A142-87C13B4BA70F}"/>
            </a:ext>
          </a:extLst>
        </cdr:cNvPr>
        <cdr:cNvSpPr txBox="1"/>
      </cdr:nvSpPr>
      <cdr:spPr>
        <a:xfrm xmlns:a="http://schemas.openxmlformats.org/drawingml/2006/main">
          <a:off x="0" y="2362200"/>
          <a:ext cx="1036626" cy="338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48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23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0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71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42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2314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11847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8809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15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867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3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7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0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69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04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6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73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38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282A0-05F4-4953-A878-2D0E56FFF22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EE173-D68C-4818-BE2C-B819C9492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1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5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8AB3EBD-17E0-4C76-9219-E085B740A24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0629" y="1016000"/>
          <a:ext cx="8534400" cy="545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85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2022-09-14T08:50:42Z</dcterms:created>
  <dcterms:modified xsi:type="dcterms:W3CDTF">2022-09-14T08:50:42Z</dcterms:modified>
</cp:coreProperties>
</file>