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都市住民の農山漁村地域への移住願望の有無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7496495725738689"/>
          <c:y val="0.28976143714301161"/>
          <c:w val="0.78908179682460289"/>
          <c:h val="0.5953424386024974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'11'!$C$8</c:f>
              <c:strCache>
                <c:ptCount val="1"/>
                <c:pt idx="0">
                  <c:v>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E22-4648-824E-19E692DA8A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総数（1,036人）</c:v>
                </c:pt>
                <c:pt idx="2">
                  <c:v>男性（463人）</c:v>
                </c:pt>
                <c:pt idx="3">
                  <c:v>女性（573人）</c:v>
                </c:pt>
                <c:pt idx="5">
                  <c:v>18～29歳（110人）</c:v>
                </c:pt>
                <c:pt idx="6">
                  <c:v>30～39歳（136人）</c:v>
                </c:pt>
                <c:pt idx="7">
                  <c:v>40～49歳（197人）</c:v>
                </c:pt>
                <c:pt idx="8">
                  <c:v>50～59歳（174人）</c:v>
                </c:pt>
                <c:pt idx="9">
                  <c:v>60～69歳（154人）</c:v>
                </c:pt>
                <c:pt idx="10">
                  <c:v>70歳以上（265人）</c:v>
                </c:pt>
              </c:strCache>
            </c:strRef>
          </c:cat>
          <c:val>
            <c:numRef>
              <c:f>'11'!$C$9:$C$19</c:f>
              <c:numCache>
                <c:formatCode>General</c:formatCode>
                <c:ptCount val="11"/>
                <c:pt idx="0" formatCode="0.0_ ">
                  <c:v>5.7</c:v>
                </c:pt>
                <c:pt idx="2" formatCode="0.0_ ">
                  <c:v>6.9</c:v>
                </c:pt>
                <c:pt idx="3" formatCode="0.0_ ">
                  <c:v>4.7</c:v>
                </c:pt>
                <c:pt idx="5" formatCode="0.0_ ">
                  <c:v>8.1999999999999993</c:v>
                </c:pt>
                <c:pt idx="6" formatCode="0.0_ ">
                  <c:v>5.0999999999999996</c:v>
                </c:pt>
                <c:pt idx="7" formatCode="0.0_ ">
                  <c:v>6.6</c:v>
                </c:pt>
                <c:pt idx="8" formatCode="0.0_ ">
                  <c:v>6.3</c:v>
                </c:pt>
                <c:pt idx="9" formatCode="0.0_ ">
                  <c:v>5.8</c:v>
                </c:pt>
                <c:pt idx="10" formatCode="0.0_ 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22-4648-824E-19E692DA8AEC}"/>
            </c:ext>
          </c:extLst>
        </c:ser>
        <c:ser>
          <c:idx val="1"/>
          <c:order val="1"/>
          <c:tx>
            <c:strRef>
              <c:f>'11'!$D$8</c:f>
              <c:strCache>
                <c:ptCount val="1"/>
                <c:pt idx="0">
                  <c:v>どちらかというとある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E22-4648-824E-19E692DA8A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総数（1,036人）</c:v>
                </c:pt>
                <c:pt idx="2">
                  <c:v>男性（463人）</c:v>
                </c:pt>
                <c:pt idx="3">
                  <c:v>女性（573人）</c:v>
                </c:pt>
                <c:pt idx="5">
                  <c:v>18～29歳（110人）</c:v>
                </c:pt>
                <c:pt idx="6">
                  <c:v>30～39歳（136人）</c:v>
                </c:pt>
                <c:pt idx="7">
                  <c:v>40～49歳（197人）</c:v>
                </c:pt>
                <c:pt idx="8">
                  <c:v>50～59歳（174人）</c:v>
                </c:pt>
                <c:pt idx="9">
                  <c:v>60～69歳（154人）</c:v>
                </c:pt>
                <c:pt idx="10">
                  <c:v>70歳以上（265人）</c:v>
                </c:pt>
              </c:strCache>
            </c:strRef>
          </c:cat>
          <c:val>
            <c:numRef>
              <c:f>'11'!$D$9:$D$19</c:f>
              <c:numCache>
                <c:formatCode>General</c:formatCode>
                <c:ptCount val="11"/>
                <c:pt idx="0" formatCode="0.0_ ">
                  <c:v>20.9</c:v>
                </c:pt>
                <c:pt idx="2" formatCode="0.0_ ">
                  <c:v>24.8</c:v>
                </c:pt>
                <c:pt idx="3" formatCode="0.0_ ">
                  <c:v>17.8</c:v>
                </c:pt>
                <c:pt idx="5" formatCode="0.0_ ">
                  <c:v>29.1</c:v>
                </c:pt>
                <c:pt idx="6" formatCode="0.0_ ">
                  <c:v>20.6</c:v>
                </c:pt>
                <c:pt idx="7" formatCode="0.0_ ">
                  <c:v>24.4</c:v>
                </c:pt>
                <c:pt idx="8" formatCode="0.0_ ">
                  <c:v>28.2</c:v>
                </c:pt>
                <c:pt idx="9" formatCode="0.0_ ">
                  <c:v>16.2</c:v>
                </c:pt>
                <c:pt idx="10" formatCode="0.0_ 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E22-4648-824E-19E692DA8AEC}"/>
            </c:ext>
          </c:extLst>
        </c:ser>
        <c:ser>
          <c:idx val="2"/>
          <c:order val="2"/>
          <c:tx>
            <c:strRef>
              <c:f>'11'!$E$8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E22-4648-824E-19E692DA8A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総数（1,036人）</c:v>
                </c:pt>
                <c:pt idx="2">
                  <c:v>男性（463人）</c:v>
                </c:pt>
                <c:pt idx="3">
                  <c:v>女性（573人）</c:v>
                </c:pt>
                <c:pt idx="5">
                  <c:v>18～29歳（110人）</c:v>
                </c:pt>
                <c:pt idx="6">
                  <c:v>30～39歳（136人）</c:v>
                </c:pt>
                <c:pt idx="7">
                  <c:v>40～49歳（197人）</c:v>
                </c:pt>
                <c:pt idx="8">
                  <c:v>50～59歳（174人）</c:v>
                </c:pt>
                <c:pt idx="9">
                  <c:v>60～69歳（154人）</c:v>
                </c:pt>
                <c:pt idx="10">
                  <c:v>70歳以上（265人）</c:v>
                </c:pt>
              </c:strCache>
            </c:strRef>
          </c:cat>
          <c:val>
            <c:numRef>
              <c:f>'11'!$E$9:$E$19</c:f>
              <c:numCache>
                <c:formatCode>General</c:formatCode>
                <c:ptCount val="11"/>
                <c:pt idx="0" formatCode="0.0_ ">
                  <c:v>0.8</c:v>
                </c:pt>
                <c:pt idx="2" formatCode="0.0_ ">
                  <c:v>0.2</c:v>
                </c:pt>
                <c:pt idx="3" formatCode="0.0_ ">
                  <c:v>1.2</c:v>
                </c:pt>
                <c:pt idx="5" formatCode="0.0_ ">
                  <c:v>0.9</c:v>
                </c:pt>
                <c:pt idx="6" formatCode="0.0_ ">
                  <c:v>0.7</c:v>
                </c:pt>
                <c:pt idx="7" formatCode="0.0_ ">
                  <c:v>0</c:v>
                </c:pt>
                <c:pt idx="8" formatCode="0.0_ ">
                  <c:v>0.6</c:v>
                </c:pt>
                <c:pt idx="9" formatCode="0.0_ ">
                  <c:v>0.6</c:v>
                </c:pt>
                <c:pt idx="10" formatCode="0.0_ 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E22-4648-824E-19E692DA8AEC}"/>
            </c:ext>
          </c:extLst>
        </c:ser>
        <c:ser>
          <c:idx val="3"/>
          <c:order val="3"/>
          <c:tx>
            <c:strRef>
              <c:f>'11'!$F$8</c:f>
              <c:strCache>
                <c:ptCount val="1"/>
                <c:pt idx="0">
                  <c:v>どちらかというとない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6E22-4648-824E-19E692DA8A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総数（1,036人）</c:v>
                </c:pt>
                <c:pt idx="2">
                  <c:v>男性（463人）</c:v>
                </c:pt>
                <c:pt idx="3">
                  <c:v>女性（573人）</c:v>
                </c:pt>
                <c:pt idx="5">
                  <c:v>18～29歳（110人）</c:v>
                </c:pt>
                <c:pt idx="6">
                  <c:v>30～39歳（136人）</c:v>
                </c:pt>
                <c:pt idx="7">
                  <c:v>40～49歳（197人）</c:v>
                </c:pt>
                <c:pt idx="8">
                  <c:v>50～59歳（174人）</c:v>
                </c:pt>
                <c:pt idx="9">
                  <c:v>60～69歳（154人）</c:v>
                </c:pt>
                <c:pt idx="10">
                  <c:v>70歳以上（265人）</c:v>
                </c:pt>
              </c:strCache>
            </c:strRef>
          </c:cat>
          <c:val>
            <c:numRef>
              <c:f>'11'!$F$9:$F$19</c:f>
              <c:numCache>
                <c:formatCode>General</c:formatCode>
                <c:ptCount val="11"/>
                <c:pt idx="0" formatCode="0.0_ ">
                  <c:v>39.1</c:v>
                </c:pt>
                <c:pt idx="2" formatCode="0.0_ ">
                  <c:v>38.9</c:v>
                </c:pt>
                <c:pt idx="3" formatCode="0.0_ ">
                  <c:v>39.299999999999997</c:v>
                </c:pt>
                <c:pt idx="5" formatCode="0.0_ ">
                  <c:v>40.9</c:v>
                </c:pt>
                <c:pt idx="6" formatCode="0.0_ ">
                  <c:v>36.799999999999997</c:v>
                </c:pt>
                <c:pt idx="7" formatCode="0.0_ ">
                  <c:v>47.2</c:v>
                </c:pt>
                <c:pt idx="8" formatCode="0.0_ ">
                  <c:v>37.4</c:v>
                </c:pt>
                <c:pt idx="9" formatCode="0.0_ ">
                  <c:v>37</c:v>
                </c:pt>
                <c:pt idx="10" formatCode="0.0_ ">
                  <c:v>35.799999999999997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22-4648-824E-19E692DA8AEC}"/>
            </c:ext>
          </c:extLst>
        </c:ser>
        <c:ser>
          <c:idx val="4"/>
          <c:order val="4"/>
          <c:tx>
            <c:strRef>
              <c:f>'11'!$G$8</c:f>
              <c:strCache>
                <c:ptCount val="1"/>
                <c:pt idx="0">
                  <c:v>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79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E22-4648-824E-19E692DA8A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'11'!$B$9:$B$19</c:f>
              <c:strCache>
                <c:ptCount val="11"/>
                <c:pt idx="0">
                  <c:v>総数（1,036人）</c:v>
                </c:pt>
                <c:pt idx="2">
                  <c:v>男性（463人）</c:v>
                </c:pt>
                <c:pt idx="3">
                  <c:v>女性（573人）</c:v>
                </c:pt>
                <c:pt idx="5">
                  <c:v>18～29歳（110人）</c:v>
                </c:pt>
                <c:pt idx="6">
                  <c:v>30～39歳（136人）</c:v>
                </c:pt>
                <c:pt idx="7">
                  <c:v>40～49歳（197人）</c:v>
                </c:pt>
                <c:pt idx="8">
                  <c:v>50～59歳（174人）</c:v>
                </c:pt>
                <c:pt idx="9">
                  <c:v>60～69歳（154人）</c:v>
                </c:pt>
                <c:pt idx="10">
                  <c:v>70歳以上（265人）</c:v>
                </c:pt>
              </c:strCache>
            </c:strRef>
          </c:cat>
          <c:val>
            <c:numRef>
              <c:f>'11'!$G$9:$G$19</c:f>
              <c:numCache>
                <c:formatCode>General</c:formatCode>
                <c:ptCount val="11"/>
                <c:pt idx="0" formatCode="0.0_ ">
                  <c:v>33.5</c:v>
                </c:pt>
                <c:pt idx="2" formatCode="0.0_ ">
                  <c:v>29.2</c:v>
                </c:pt>
                <c:pt idx="3" formatCode="0.0_ ">
                  <c:v>37</c:v>
                </c:pt>
                <c:pt idx="5" formatCode="0.0_ ">
                  <c:v>20.9</c:v>
                </c:pt>
                <c:pt idx="6" formatCode="0.0_ ">
                  <c:v>36.799999999999997</c:v>
                </c:pt>
                <c:pt idx="7" formatCode="0.0_ ">
                  <c:v>21.8</c:v>
                </c:pt>
                <c:pt idx="8" formatCode="0.0_ ">
                  <c:v>27.6</c:v>
                </c:pt>
                <c:pt idx="9" formatCode="0.0_ ">
                  <c:v>40.299999999999997</c:v>
                </c:pt>
                <c:pt idx="10" formatCode="0.0_ ">
                  <c:v>45.7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E22-4648-824E-19E692DA8AE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04460704"/>
        <c:axId val="704463984"/>
      </c:barChart>
      <c:catAx>
        <c:axId val="7044607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4463984"/>
        <c:crosses val="autoZero"/>
        <c:auto val="1"/>
        <c:lblAlgn val="ctr"/>
        <c:lblOffset val="100"/>
        <c:noMultiLvlLbl val="0"/>
      </c:catAx>
      <c:valAx>
        <c:axId val="704463984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4460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0.1735</cdr:x>
      <cdr:y>0.22884</cdr:y>
    </cdr:from>
    <cdr:to>
      <cdr:x>0.37846</cdr:x>
      <cdr:y>0.27622</cdr:y>
    </cdr:to>
    <cdr:sp macro="" textlink="">
      <cdr:nvSpPr>
        <cdr:cNvPr id="2" name="左中かっこ 1">
          <a:extLst xmlns:a="http://schemas.openxmlformats.org/drawingml/2006/main">
            <a:ext uri="{FF2B5EF4-FFF2-40B4-BE49-F238E27FC236}">
              <a16:creationId xmlns:a16="http://schemas.microsoft.com/office/drawing/2014/main" id="{EBAAC572-BA4F-D13A-5871-ECD0AC3BDAB5}"/>
            </a:ext>
          </a:extLst>
        </cdr:cNvPr>
        <cdr:cNvSpPr/>
      </cdr:nvSpPr>
      <cdr:spPr>
        <a:xfrm xmlns:a="http://schemas.openxmlformats.org/drawingml/2006/main" rot="5400000">
          <a:off x="1706844" y="718888"/>
          <a:ext cx="262963" cy="1365252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0.39847</cdr:x>
      <cdr:y>0.23383</cdr:y>
    </cdr:from>
    <cdr:to>
      <cdr:x>0.96187</cdr:x>
      <cdr:y>0.27373</cdr:y>
    </cdr:to>
    <cdr:sp macro="" textlink="">
      <cdr:nvSpPr>
        <cdr:cNvPr id="3" name="左中かっこ 2">
          <a:extLst xmlns:a="http://schemas.openxmlformats.org/drawingml/2006/main">
            <a:ext uri="{FF2B5EF4-FFF2-40B4-BE49-F238E27FC236}">
              <a16:creationId xmlns:a16="http://schemas.microsoft.com/office/drawing/2014/main" id="{C88E3D67-96E2-EDE0-7252-57BAB35A7879}"/>
            </a:ext>
          </a:extLst>
        </cdr:cNvPr>
        <cdr:cNvSpPr/>
      </cdr:nvSpPr>
      <cdr:spPr>
        <a:xfrm xmlns:a="http://schemas.openxmlformats.org/drawingml/2006/main" rot="5400000">
          <a:off x="4420005" y="-467993"/>
          <a:ext cx="221442" cy="3752852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0.18017</cdr:x>
      <cdr:y>0.17107</cdr:y>
    </cdr:from>
    <cdr:to>
      <cdr:x>0.41373</cdr:x>
      <cdr:y>0.25337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84640A6-29AF-2E7D-187B-C46008E230A5}"/>
            </a:ext>
          </a:extLst>
        </cdr:cNvPr>
        <cdr:cNvSpPr txBox="1"/>
      </cdr:nvSpPr>
      <cdr:spPr>
        <a:xfrm xmlns:a="http://schemas.openxmlformats.org/drawingml/2006/main">
          <a:off x="1200148" y="949428"/>
          <a:ext cx="1555752" cy="456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ある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26.6%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0.59009</cdr:x>
      <cdr:y>0.17356</cdr:y>
    </cdr:from>
    <cdr:to>
      <cdr:x>0.90181</cdr:x>
      <cdr:y>0.25586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822380E-D136-31CE-84AE-97F7AB6810A3}"/>
            </a:ext>
          </a:extLst>
        </cdr:cNvPr>
        <cdr:cNvSpPr txBox="1"/>
      </cdr:nvSpPr>
      <cdr:spPr>
        <a:xfrm xmlns:a="http://schemas.openxmlformats.org/drawingml/2006/main">
          <a:off x="3930648" y="963268"/>
          <a:ext cx="2076452" cy="456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ない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72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.6%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0.05148</cdr:x>
      <cdr:y>0.21696</cdr:y>
    </cdr:from>
    <cdr:to>
      <cdr:x>0.2167</cdr:x>
      <cdr:y>0.27277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B6E39D-3EE2-9737-ECFA-9BF1DC870667}"/>
            </a:ext>
          </a:extLst>
        </cdr:cNvPr>
        <cdr:cNvSpPr txBox="1"/>
      </cdr:nvSpPr>
      <cdr:spPr>
        <a:xfrm xmlns:a="http://schemas.openxmlformats.org/drawingml/2006/main">
          <a:off x="342900" y="1104900"/>
          <a:ext cx="1100561" cy="2842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0.34417</cdr:y>
    </cdr:from>
    <cdr:to>
      <cdr:x>0.1239</cdr:x>
      <cdr:y>0.4065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A910F65-9F97-EA73-52D8-0BEF053B05B3}"/>
            </a:ext>
          </a:extLst>
        </cdr:cNvPr>
        <cdr:cNvSpPr txBox="1"/>
      </cdr:nvSpPr>
      <cdr:spPr>
        <a:xfrm xmlns:a="http://schemas.openxmlformats.org/drawingml/2006/main">
          <a:off x="0" y="1910099"/>
          <a:ext cx="825302" cy="345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0.50189</cdr:y>
    </cdr:from>
    <cdr:to>
      <cdr:x>0.15562</cdr:x>
      <cdr:y>0.56284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E6FDB992-B446-A78A-1628-15DCAEA8D1A1}"/>
            </a:ext>
          </a:extLst>
        </cdr:cNvPr>
        <cdr:cNvSpPr txBox="1"/>
      </cdr:nvSpPr>
      <cdr:spPr>
        <a:xfrm xmlns:a="http://schemas.openxmlformats.org/drawingml/2006/main">
          <a:off x="0" y="2785449"/>
          <a:ext cx="1036626" cy="3382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4054-3A2F-4832-BC65-7967B4B502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938A-E995-4BE6-8C37-64586DB159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92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4054-3A2F-4832-BC65-7967B4B502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938A-E995-4BE6-8C37-64586DB159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05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4054-3A2F-4832-BC65-7967B4B502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938A-E995-4BE6-8C37-64586DB159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591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45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7725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67417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82177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24705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227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80041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4054-3A2F-4832-BC65-7967B4B502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938A-E995-4BE6-8C37-64586DB159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2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4054-3A2F-4832-BC65-7967B4B502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938A-E995-4BE6-8C37-64586DB159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78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4054-3A2F-4832-BC65-7967B4B502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938A-E995-4BE6-8C37-64586DB159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38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4054-3A2F-4832-BC65-7967B4B502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938A-E995-4BE6-8C37-64586DB159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50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4054-3A2F-4832-BC65-7967B4B502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938A-E995-4BE6-8C37-64586DB159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15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4054-3A2F-4832-BC65-7967B4B502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938A-E995-4BE6-8C37-64586DB159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9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4054-3A2F-4832-BC65-7967B4B502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938A-E995-4BE6-8C37-64586DB159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12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4054-3A2F-4832-BC65-7967B4B502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938A-E995-4BE6-8C37-64586DB159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11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54054-3A2F-4832-BC65-7967B4B502B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5938A-E995-4BE6-8C37-64586DB159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22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6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18A21AF-0197-9817-0115-94BF780E81E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600" y="1045028"/>
          <a:ext cx="8795657" cy="5413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078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2022-09-14T08:50:38Z</dcterms:created>
  <dcterms:modified xsi:type="dcterms:W3CDTF">2022-09-14T08:50:38Z</dcterms:modified>
</cp:coreProperties>
</file>