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/>
              <a:t>農山漁村地域に滞在中の過ごし方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39387316875423917"/>
          <c:y val="0.26710351651069797"/>
          <c:w val="0.58165823130238403"/>
          <c:h val="0.7021703013563095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'8'!$C$8</c:f>
              <c:strCache>
                <c:ptCount val="1"/>
                <c:pt idx="0">
                  <c:v>総数（n=1,574人、M.T.=504.3%）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'8'!$B$9:$B$25</c:f>
              <c:strCache>
                <c:ptCount val="17"/>
                <c:pt idx="0">
                  <c:v>温泉</c:v>
                </c:pt>
                <c:pt idx="1">
                  <c:v>その地域の名物料理を食べる</c:v>
                </c:pt>
                <c:pt idx="2">
                  <c:v>星空、ほたる観察</c:v>
                </c:pt>
                <c:pt idx="3">
                  <c:v>観光地めぐり</c:v>
                </c:pt>
                <c:pt idx="4">
                  <c:v>そば打ちや乳製品などの加工品づくり</c:v>
                </c:pt>
                <c:pt idx="5">
                  <c:v>稲刈りや野菜の収穫など</c:v>
                </c:pt>
                <c:pt idx="6">
                  <c:v>魚釣りや地引き網など</c:v>
                </c:pt>
                <c:pt idx="7">
                  <c:v>お祭りなど地域の人たちとの交流・ふれあい</c:v>
                </c:pt>
                <c:pt idx="8">
                  <c:v>山歩き・山野草観察</c:v>
                </c:pt>
                <c:pt idx="9">
                  <c:v>川や海などでの水遊び</c:v>
                </c:pt>
                <c:pt idx="10">
                  <c:v>わら細工、草木染めや陶芸、木工などの工芸品づくり</c:v>
                </c:pt>
                <c:pt idx="11">
                  <c:v>ホエールウォッチング、イルカウォッチング</c:v>
                </c:pt>
                <c:pt idx="12">
                  <c:v>スキー、ラフティング、スキューバダイビングなどのスポーツ</c:v>
                </c:pt>
                <c:pt idx="13">
                  <c:v>植林や間伐など</c:v>
                </c:pt>
                <c:pt idx="14">
                  <c:v>その他</c:v>
                </c:pt>
                <c:pt idx="15">
                  <c:v>何もせずのんびり過ごす</c:v>
                </c:pt>
                <c:pt idx="16">
                  <c:v>無回答</c:v>
                </c:pt>
              </c:strCache>
            </c:strRef>
          </c:cat>
          <c:val>
            <c:numRef>
              <c:f>'8'!$C$9:$C$25</c:f>
              <c:numCache>
                <c:formatCode>0.0_ </c:formatCode>
                <c:ptCount val="17"/>
                <c:pt idx="0">
                  <c:v>55.8</c:v>
                </c:pt>
                <c:pt idx="1">
                  <c:v>55</c:v>
                </c:pt>
                <c:pt idx="2">
                  <c:v>46.1</c:v>
                </c:pt>
                <c:pt idx="3">
                  <c:v>45.4</c:v>
                </c:pt>
                <c:pt idx="4">
                  <c:v>36.799999999999997</c:v>
                </c:pt>
                <c:pt idx="5">
                  <c:v>36.6</c:v>
                </c:pt>
                <c:pt idx="6">
                  <c:v>35.6</c:v>
                </c:pt>
                <c:pt idx="7">
                  <c:v>35.200000000000003</c:v>
                </c:pt>
                <c:pt idx="8">
                  <c:v>35.1</c:v>
                </c:pt>
                <c:pt idx="9">
                  <c:v>30</c:v>
                </c:pt>
                <c:pt idx="10">
                  <c:v>29</c:v>
                </c:pt>
                <c:pt idx="11">
                  <c:v>22.7</c:v>
                </c:pt>
                <c:pt idx="12">
                  <c:v>18.2</c:v>
                </c:pt>
                <c:pt idx="13">
                  <c:v>11.8</c:v>
                </c:pt>
                <c:pt idx="14">
                  <c:v>0.5</c:v>
                </c:pt>
                <c:pt idx="15">
                  <c:v>8.9</c:v>
                </c:pt>
                <c:pt idx="16">
                  <c:v>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6C0-4824-9A77-86091A60249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677797560"/>
        <c:axId val="677791656"/>
      </c:barChart>
      <c:catAx>
        <c:axId val="67779756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77791656"/>
        <c:crosses val="autoZero"/>
        <c:auto val="1"/>
        <c:lblAlgn val="ctr"/>
        <c:lblOffset val="100"/>
        <c:noMultiLvlLbl val="0"/>
      </c:catAx>
      <c:valAx>
        <c:axId val="677791656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_ 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777975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4372473051695831"/>
          <c:y val="0.88946963763037479"/>
          <c:w val="0.21789889463953405"/>
          <c:h val="4.417570185925712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8653C-4A13-47B1-BFA1-EB517125BA0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93594-B778-4F39-AA55-B1C1404FC1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946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8653C-4A13-47B1-BFA1-EB517125BA0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93594-B778-4F39-AA55-B1C1404FC1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3000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8653C-4A13-47B1-BFA1-EB517125BA0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93594-B778-4F39-AA55-B1C1404FC1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72117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2417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043430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0569420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8886622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1798146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13112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951646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8653C-4A13-47B1-BFA1-EB517125BA0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93594-B778-4F39-AA55-B1C1404FC1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21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8653C-4A13-47B1-BFA1-EB517125BA0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93594-B778-4F39-AA55-B1C1404FC1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7924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8653C-4A13-47B1-BFA1-EB517125BA0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93594-B778-4F39-AA55-B1C1404FC1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8582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8653C-4A13-47B1-BFA1-EB517125BA0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93594-B778-4F39-AA55-B1C1404FC1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3191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8653C-4A13-47B1-BFA1-EB517125BA0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93594-B778-4F39-AA55-B1C1404FC1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3116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8653C-4A13-47B1-BFA1-EB517125BA0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93594-B778-4F39-AA55-B1C1404FC1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2720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8653C-4A13-47B1-BFA1-EB517125BA0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93594-B778-4F39-AA55-B1C1404FC1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5177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8653C-4A13-47B1-BFA1-EB517125BA0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93594-B778-4F39-AA55-B1C1404FC1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4296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18653C-4A13-47B1-BFA1-EB517125BA0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893594-B778-4F39-AA55-B1C1404FC1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8055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4618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0314E845-3E55-60C4-1680-2D04F860892E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45143" y="986971"/>
          <a:ext cx="8795657" cy="55299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42453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ＭＳ Ｐゴシック</vt:lpstr>
      <vt:lpstr>メイリオ</vt:lpstr>
      <vt:lpstr>游ゴシック</vt:lpstr>
      <vt:lpstr>游ゴシック Light</vt:lpstr>
      <vt:lpstr>Arial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2022-09-14T08:50:35Z</dcterms:created>
  <dcterms:modified xsi:type="dcterms:W3CDTF">2022-09-14T08:50:35Z</dcterms:modified>
</cp:coreProperties>
</file>