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農山漁村地域で宿泊したい施設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5619155249081325"/>
          <c:y val="0.18793333688018726"/>
          <c:w val="0.61041977140459258"/>
          <c:h val="0.728029101936582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総数（n=1,655人、M.T.=213.5%）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ホテル・旅館</c:v>
                </c:pt>
                <c:pt idx="1">
                  <c:v>ペンション・一般の民宿</c:v>
                </c:pt>
                <c:pt idx="2">
                  <c:v>農家（漁家）民宿</c:v>
                </c:pt>
                <c:pt idx="3">
                  <c:v>公共の宿泊施設</c:v>
                </c:pt>
                <c:pt idx="4">
                  <c:v>キャンプ場</c:v>
                </c:pt>
                <c:pt idx="5">
                  <c:v>別荘</c:v>
                </c:pt>
                <c:pt idx="6">
                  <c:v>友人・知人の住居</c:v>
                </c:pt>
                <c:pt idx="7">
                  <c:v>その他</c:v>
                </c:pt>
                <c:pt idx="8">
                  <c:v>滞在したいが、宿泊したいとは思わない</c:v>
                </c:pt>
                <c:pt idx="9">
                  <c:v>滞在したいと思わない</c:v>
                </c:pt>
                <c:pt idx="10">
                  <c:v>無回答</c:v>
                </c:pt>
              </c:strCache>
            </c:strRef>
          </c:cat>
          <c:val>
            <c:numRef>
              <c:f>'7'!$C$9:$C$19</c:f>
              <c:numCache>
                <c:formatCode>0.0_ </c:formatCode>
                <c:ptCount val="11"/>
                <c:pt idx="0">
                  <c:v>43</c:v>
                </c:pt>
                <c:pt idx="1">
                  <c:v>42.4</c:v>
                </c:pt>
                <c:pt idx="2">
                  <c:v>37.700000000000003</c:v>
                </c:pt>
                <c:pt idx="3">
                  <c:v>37.4</c:v>
                </c:pt>
                <c:pt idx="4">
                  <c:v>25.9</c:v>
                </c:pt>
                <c:pt idx="5">
                  <c:v>10.7</c:v>
                </c:pt>
                <c:pt idx="6">
                  <c:v>8</c:v>
                </c:pt>
                <c:pt idx="7">
                  <c:v>0.6</c:v>
                </c:pt>
                <c:pt idx="8">
                  <c:v>2.8</c:v>
                </c:pt>
                <c:pt idx="9">
                  <c:v>4.3</c:v>
                </c:pt>
                <c:pt idx="1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3D-4EC2-8DE5-1E75725E3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94958576"/>
        <c:axId val="694954640"/>
      </c:barChart>
      <c:catAx>
        <c:axId val="6949585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4954640"/>
        <c:crosses val="autoZero"/>
        <c:auto val="1"/>
        <c:lblAlgn val="ctr"/>
        <c:lblOffset val="100"/>
        <c:noMultiLvlLbl val="0"/>
      </c:catAx>
      <c:valAx>
        <c:axId val="69495464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495857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888025328793628"/>
          <c:y val="0.77744892530325616"/>
          <c:w val="0.34229966580240173"/>
          <c:h val="5.70105341562034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74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7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422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258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3066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63825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55076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18735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944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6448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3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91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25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19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03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15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75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80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B49A-D172-4512-974B-71C3E70A2C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C32AC-CF96-4568-8D68-D0365C8E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33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71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8C2B58D-8FFF-F503-8E15-E089C427ADB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686" y="1059543"/>
          <a:ext cx="8636000" cy="5413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12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2022-09-14T08:50:34Z</dcterms:created>
  <dcterms:modified xsi:type="dcterms:W3CDTF">2022-09-14T08:50:34Z</dcterms:modified>
</cp:coreProperties>
</file>