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「農泊」の認知度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'6'!$C$8</c:f>
              <c:strCache>
                <c:ptCount val="1"/>
                <c:pt idx="0">
                  <c:v>意味を知っていた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990-4034-9FB2-C7D8A4ACEE8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'6'!$B$9:$B$19</c:f>
              <c:strCache>
                <c:ptCount val="11"/>
                <c:pt idx="0">
                  <c:v>総数（1,655人）</c:v>
                </c:pt>
                <c:pt idx="2">
                  <c:v>男性（770人）</c:v>
                </c:pt>
                <c:pt idx="3">
                  <c:v>女性（885人）</c:v>
                </c:pt>
                <c:pt idx="5">
                  <c:v>18～29歳（170人）</c:v>
                </c:pt>
                <c:pt idx="6">
                  <c:v>30～39歳（203人）</c:v>
                </c:pt>
                <c:pt idx="7">
                  <c:v>40～49歳（294人）</c:v>
                </c:pt>
                <c:pt idx="8">
                  <c:v>50～59歳（283人）</c:v>
                </c:pt>
                <c:pt idx="9">
                  <c:v>60～69歳（280人）</c:v>
                </c:pt>
                <c:pt idx="10">
                  <c:v>70歳以上（425人）</c:v>
                </c:pt>
              </c:strCache>
            </c:strRef>
          </c:cat>
          <c:val>
            <c:numRef>
              <c:f>'6'!$C$9:$C$19</c:f>
              <c:numCache>
                <c:formatCode>General</c:formatCode>
                <c:ptCount val="11"/>
                <c:pt idx="0" formatCode="0.0_ ">
                  <c:v>33.5</c:v>
                </c:pt>
                <c:pt idx="2" formatCode="0.0_ ">
                  <c:v>33.4</c:v>
                </c:pt>
                <c:pt idx="3" formatCode="0.0_ ">
                  <c:v>33.6</c:v>
                </c:pt>
                <c:pt idx="5" formatCode="0.0_ ">
                  <c:v>16.5</c:v>
                </c:pt>
                <c:pt idx="6" formatCode="0.0_ ">
                  <c:v>19.7</c:v>
                </c:pt>
                <c:pt idx="7" formatCode="0.0_ ">
                  <c:v>28.9</c:v>
                </c:pt>
                <c:pt idx="8" formatCode="0.0_ ">
                  <c:v>34.299999999999997</c:v>
                </c:pt>
                <c:pt idx="9" formatCode="0.0_ ">
                  <c:v>41.8</c:v>
                </c:pt>
                <c:pt idx="10" formatCode="0.0_ 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90-4034-9FB2-C7D8A4ACEE85}"/>
            </c:ext>
          </c:extLst>
        </c:ser>
        <c:ser>
          <c:idx val="1"/>
          <c:order val="1"/>
          <c:tx>
            <c:strRef>
              <c:f>'6'!$D$8</c:f>
              <c:strCache>
                <c:ptCount val="1"/>
                <c:pt idx="0">
                  <c:v>意味を誤解していた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2990-4034-9FB2-C7D8A4ACEE8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'6'!$B$9:$B$19</c:f>
              <c:strCache>
                <c:ptCount val="11"/>
                <c:pt idx="0">
                  <c:v>総数（1,655人）</c:v>
                </c:pt>
                <c:pt idx="2">
                  <c:v>男性（770人）</c:v>
                </c:pt>
                <c:pt idx="3">
                  <c:v>女性（885人）</c:v>
                </c:pt>
                <c:pt idx="5">
                  <c:v>18～29歳（170人）</c:v>
                </c:pt>
                <c:pt idx="6">
                  <c:v>30～39歳（203人）</c:v>
                </c:pt>
                <c:pt idx="7">
                  <c:v>40～49歳（294人）</c:v>
                </c:pt>
                <c:pt idx="8">
                  <c:v>50～59歳（283人）</c:v>
                </c:pt>
                <c:pt idx="9">
                  <c:v>60～69歳（280人）</c:v>
                </c:pt>
                <c:pt idx="10">
                  <c:v>70歳以上（425人）</c:v>
                </c:pt>
              </c:strCache>
            </c:strRef>
          </c:cat>
          <c:val>
            <c:numRef>
              <c:f>'6'!$D$9:$D$19</c:f>
              <c:numCache>
                <c:formatCode>General</c:formatCode>
                <c:ptCount val="11"/>
                <c:pt idx="0" formatCode="0.0_ ">
                  <c:v>2.2000000000000002</c:v>
                </c:pt>
                <c:pt idx="2" formatCode="0.0_ ">
                  <c:v>2.6</c:v>
                </c:pt>
                <c:pt idx="3" formatCode="0.0_ ">
                  <c:v>1.9</c:v>
                </c:pt>
                <c:pt idx="5" formatCode="0.0_ ">
                  <c:v>1.8</c:v>
                </c:pt>
                <c:pt idx="6" formatCode="0.0_ ">
                  <c:v>1</c:v>
                </c:pt>
                <c:pt idx="7" formatCode="0.0_ ">
                  <c:v>0.7</c:v>
                </c:pt>
                <c:pt idx="8" formatCode="0.0_ ">
                  <c:v>3.2</c:v>
                </c:pt>
                <c:pt idx="9" formatCode="0.0_ ">
                  <c:v>3.2</c:v>
                </c:pt>
                <c:pt idx="10" formatCode="0.0_ 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990-4034-9FB2-C7D8A4ACEE85}"/>
            </c:ext>
          </c:extLst>
        </c:ser>
        <c:ser>
          <c:idx val="2"/>
          <c:order val="2"/>
          <c:tx>
            <c:strRef>
              <c:f>'6'!$E$8</c:f>
              <c:strCache>
                <c:ptCount val="1"/>
                <c:pt idx="0">
                  <c:v>意味を知らなかったが、言葉だけは聞いたことはあった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990-4034-9FB2-C7D8A4ACEE8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'6'!$B$9:$B$19</c:f>
              <c:strCache>
                <c:ptCount val="11"/>
                <c:pt idx="0">
                  <c:v>総数（1,655人）</c:v>
                </c:pt>
                <c:pt idx="2">
                  <c:v>男性（770人）</c:v>
                </c:pt>
                <c:pt idx="3">
                  <c:v>女性（885人）</c:v>
                </c:pt>
                <c:pt idx="5">
                  <c:v>18～29歳（170人）</c:v>
                </c:pt>
                <c:pt idx="6">
                  <c:v>30～39歳（203人）</c:v>
                </c:pt>
                <c:pt idx="7">
                  <c:v>40～49歳（294人）</c:v>
                </c:pt>
                <c:pt idx="8">
                  <c:v>50～59歳（283人）</c:v>
                </c:pt>
                <c:pt idx="9">
                  <c:v>60～69歳（280人）</c:v>
                </c:pt>
                <c:pt idx="10">
                  <c:v>70歳以上（425人）</c:v>
                </c:pt>
              </c:strCache>
            </c:strRef>
          </c:cat>
          <c:val>
            <c:numRef>
              <c:f>'6'!$E$9:$E$19</c:f>
              <c:numCache>
                <c:formatCode>General</c:formatCode>
                <c:ptCount val="11"/>
                <c:pt idx="0" formatCode="0.0_ ">
                  <c:v>20.8</c:v>
                </c:pt>
                <c:pt idx="2" formatCode="0.0_ ">
                  <c:v>20.5</c:v>
                </c:pt>
                <c:pt idx="3" formatCode="0.0_ ">
                  <c:v>21.1</c:v>
                </c:pt>
                <c:pt idx="5" formatCode="0.0_ ">
                  <c:v>12.4</c:v>
                </c:pt>
                <c:pt idx="6" formatCode="0.0_ ">
                  <c:v>16.3</c:v>
                </c:pt>
                <c:pt idx="7" formatCode="0.0_ ">
                  <c:v>20.100000000000001</c:v>
                </c:pt>
                <c:pt idx="8" formatCode="0.0_ ">
                  <c:v>17.3</c:v>
                </c:pt>
                <c:pt idx="9" formatCode="0.0_ ">
                  <c:v>23.2</c:v>
                </c:pt>
                <c:pt idx="10" formatCode="0.0_ ">
                  <c:v>27.8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990-4034-9FB2-C7D8A4ACEE85}"/>
            </c:ext>
          </c:extLst>
        </c:ser>
        <c:ser>
          <c:idx val="3"/>
          <c:order val="3"/>
          <c:tx>
            <c:strRef>
              <c:f>'6'!$F$8</c:f>
              <c:strCache>
                <c:ptCount val="1"/>
                <c:pt idx="0">
                  <c:v>意味を知らず、言葉も聞いたことはない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2990-4034-9FB2-C7D8A4ACEE8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'6'!$B$9:$B$19</c:f>
              <c:strCache>
                <c:ptCount val="11"/>
                <c:pt idx="0">
                  <c:v>総数（1,655人）</c:v>
                </c:pt>
                <c:pt idx="2">
                  <c:v>男性（770人）</c:v>
                </c:pt>
                <c:pt idx="3">
                  <c:v>女性（885人）</c:v>
                </c:pt>
                <c:pt idx="5">
                  <c:v>18～29歳（170人）</c:v>
                </c:pt>
                <c:pt idx="6">
                  <c:v>30～39歳（203人）</c:v>
                </c:pt>
                <c:pt idx="7">
                  <c:v>40～49歳（294人）</c:v>
                </c:pt>
                <c:pt idx="8">
                  <c:v>50～59歳（283人）</c:v>
                </c:pt>
                <c:pt idx="9">
                  <c:v>60～69歳（280人）</c:v>
                </c:pt>
                <c:pt idx="10">
                  <c:v>70歳以上（425人）</c:v>
                </c:pt>
              </c:strCache>
            </c:strRef>
          </c:cat>
          <c:val>
            <c:numRef>
              <c:f>'6'!$F$9:$F$19</c:f>
              <c:numCache>
                <c:formatCode>General</c:formatCode>
                <c:ptCount val="11"/>
                <c:pt idx="0" formatCode="0.0_ ">
                  <c:v>43.1</c:v>
                </c:pt>
                <c:pt idx="2" formatCode="0.0_ ">
                  <c:v>43.2</c:v>
                </c:pt>
                <c:pt idx="3" formatCode="0.0_ ">
                  <c:v>42.9</c:v>
                </c:pt>
                <c:pt idx="5" formatCode="0.0_ ">
                  <c:v>69.400000000000006</c:v>
                </c:pt>
                <c:pt idx="6" formatCode="0.0_ ">
                  <c:v>63.1</c:v>
                </c:pt>
                <c:pt idx="7" formatCode="0.0_ ">
                  <c:v>50.3</c:v>
                </c:pt>
                <c:pt idx="8" formatCode="0.0_ ">
                  <c:v>45.2</c:v>
                </c:pt>
                <c:pt idx="9" formatCode="0.0_ ">
                  <c:v>31.4</c:v>
                </c:pt>
                <c:pt idx="10" formatCode="0.0_ ">
                  <c:v>24.2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990-4034-9FB2-C7D8A4ACEE85}"/>
            </c:ext>
          </c:extLst>
        </c:ser>
        <c:ser>
          <c:idx val="4"/>
          <c:order val="4"/>
          <c:tx>
            <c:strRef>
              <c:f>'6'!$G$8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79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2990-4034-9FB2-C7D8A4ACEE85}"/>
              </c:ext>
            </c:extLst>
          </c:dPt>
          <c:dLbls>
            <c:dLbl>
              <c:idx val="3"/>
              <c:layout>
                <c:manualLayout>
                  <c:x val="-3.4934497816595167E-3"/>
                  <c:y val="5.0401720154172325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990-4034-9FB2-C7D8A4ACEE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'6'!$B$9:$B$19</c:f>
              <c:strCache>
                <c:ptCount val="11"/>
                <c:pt idx="0">
                  <c:v>総数（1,655人）</c:v>
                </c:pt>
                <c:pt idx="2">
                  <c:v>男性（770人）</c:v>
                </c:pt>
                <c:pt idx="3">
                  <c:v>女性（885人）</c:v>
                </c:pt>
                <c:pt idx="5">
                  <c:v>18～29歳（170人）</c:v>
                </c:pt>
                <c:pt idx="6">
                  <c:v>30～39歳（203人）</c:v>
                </c:pt>
                <c:pt idx="7">
                  <c:v>40～49歳（294人）</c:v>
                </c:pt>
                <c:pt idx="8">
                  <c:v>50～59歳（283人）</c:v>
                </c:pt>
                <c:pt idx="9">
                  <c:v>60～69歳（280人）</c:v>
                </c:pt>
                <c:pt idx="10">
                  <c:v>70歳以上（425人）</c:v>
                </c:pt>
              </c:strCache>
            </c:strRef>
          </c:cat>
          <c:val>
            <c:numRef>
              <c:f>'6'!$G$9:$G$19</c:f>
              <c:numCache>
                <c:formatCode>General</c:formatCode>
                <c:ptCount val="11"/>
                <c:pt idx="0" formatCode="0.0_ ">
                  <c:v>0.4</c:v>
                </c:pt>
                <c:pt idx="2" formatCode="0.0_ ">
                  <c:v>0.3</c:v>
                </c:pt>
                <c:pt idx="3" formatCode="0.0_ ">
                  <c:v>0.5</c:v>
                </c:pt>
                <c:pt idx="5" formatCode="0.0_ ">
                  <c:v>0</c:v>
                </c:pt>
                <c:pt idx="6" formatCode="0.0_ ">
                  <c:v>0</c:v>
                </c:pt>
                <c:pt idx="7" formatCode="0.0_ ">
                  <c:v>0</c:v>
                </c:pt>
                <c:pt idx="8" formatCode="0.0_ ">
                  <c:v>0</c:v>
                </c:pt>
                <c:pt idx="9" formatCode="0.0_ ">
                  <c:v>0.4</c:v>
                </c:pt>
                <c:pt idx="10" formatCode="0.0_ 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990-4034-9FB2-C7D8A4ACEE8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596442256"/>
        <c:axId val="596442912"/>
      </c:barChart>
      <c:catAx>
        <c:axId val="5964422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96442912"/>
        <c:crosses val="autoZero"/>
        <c:auto val="1"/>
        <c:lblAlgn val="ctr"/>
        <c:lblOffset val="100"/>
        <c:noMultiLvlLbl val="0"/>
      </c:catAx>
      <c:valAx>
        <c:axId val="596442912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96442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08823-F268-4E29-AC08-A3466699E41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ECC5-1334-4037-8081-97CB93FC2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1035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08823-F268-4E29-AC08-A3466699E41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ECC5-1334-4037-8081-97CB93FC2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890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08823-F268-4E29-AC08-A3466699E41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ECC5-1334-4037-8081-97CB93FC2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190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439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5570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6162438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790569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961037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11798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17625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08823-F268-4E29-AC08-A3466699E41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ECC5-1334-4037-8081-97CB93FC2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68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08823-F268-4E29-AC08-A3466699E41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ECC5-1334-4037-8081-97CB93FC2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581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08823-F268-4E29-AC08-A3466699E41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ECC5-1334-4037-8081-97CB93FC2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26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08823-F268-4E29-AC08-A3466699E41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ECC5-1334-4037-8081-97CB93FC2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3169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08823-F268-4E29-AC08-A3466699E41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ECC5-1334-4037-8081-97CB93FC2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110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08823-F268-4E29-AC08-A3466699E41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ECC5-1334-4037-8081-97CB93FC2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838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08823-F268-4E29-AC08-A3466699E41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ECC5-1334-4037-8081-97CB93FC2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2607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08823-F268-4E29-AC08-A3466699E41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ECC5-1334-4037-8081-97CB93FC2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89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08823-F268-4E29-AC08-A3466699E41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CECC5-1334-4037-8081-97CB93FC2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39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93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2E8298FE-7F71-091F-60F5-CF39A19F9CA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01599" y="1074056"/>
          <a:ext cx="8679543" cy="5370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601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2022-09-14T08:50:28Z</dcterms:created>
  <dcterms:modified xsi:type="dcterms:W3CDTF">2022-09-14T08:50:28Z</dcterms:modified>
</cp:coreProperties>
</file>