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都市地域と農山漁村地域の交流の必要性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158486209538608"/>
          <c:y val="0.21428961748633885"/>
          <c:w val="0.76904669653752022"/>
          <c:h val="0.6598268146809518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'5'!$C$8</c:f>
              <c:strCache>
                <c:ptCount val="1"/>
                <c:pt idx="0">
                  <c:v>必要である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234-4119-8676-7F9838A782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'5'!$C$9:$C$19</c:f>
              <c:numCache>
                <c:formatCode>General</c:formatCode>
                <c:ptCount val="11"/>
                <c:pt idx="0" formatCode="0.0_ ">
                  <c:v>45.6</c:v>
                </c:pt>
                <c:pt idx="2" formatCode="0.0_ ">
                  <c:v>46</c:v>
                </c:pt>
                <c:pt idx="3" formatCode="0.0_ ">
                  <c:v>45.3</c:v>
                </c:pt>
                <c:pt idx="5" formatCode="0.0_ ">
                  <c:v>49.4</c:v>
                </c:pt>
                <c:pt idx="6" formatCode="0.0_ ">
                  <c:v>42.4</c:v>
                </c:pt>
                <c:pt idx="7" formatCode="0.0_ ">
                  <c:v>48.6</c:v>
                </c:pt>
                <c:pt idx="8" formatCode="0.0_ ">
                  <c:v>41.7</c:v>
                </c:pt>
                <c:pt idx="9" formatCode="0.0_ ">
                  <c:v>47.5</c:v>
                </c:pt>
                <c:pt idx="10" formatCode="0.0_ ">
                  <c:v>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34-4119-8676-7F9838A782FA}"/>
            </c:ext>
          </c:extLst>
        </c:ser>
        <c:ser>
          <c:idx val="1"/>
          <c:order val="1"/>
          <c:tx>
            <c:strRef>
              <c:f>'5'!$D$8</c:f>
              <c:strCache>
                <c:ptCount val="1"/>
                <c:pt idx="0">
                  <c:v>どちらかというと必要である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234-4119-8676-7F9838A782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'5'!$D$9:$D$19</c:f>
              <c:numCache>
                <c:formatCode>General</c:formatCode>
                <c:ptCount val="11"/>
                <c:pt idx="0" formatCode="0.0_ ">
                  <c:v>44.8</c:v>
                </c:pt>
                <c:pt idx="2" formatCode="0.0_ ">
                  <c:v>43.6</c:v>
                </c:pt>
                <c:pt idx="3" formatCode="0.0_ ">
                  <c:v>45.9</c:v>
                </c:pt>
                <c:pt idx="5" formatCode="0.0_ ">
                  <c:v>41.8</c:v>
                </c:pt>
                <c:pt idx="6" formatCode="0.0_ ">
                  <c:v>46.3</c:v>
                </c:pt>
                <c:pt idx="7" formatCode="0.0_ ">
                  <c:v>44.9</c:v>
                </c:pt>
                <c:pt idx="8" formatCode="0.0_ ">
                  <c:v>47.7</c:v>
                </c:pt>
                <c:pt idx="9" formatCode="0.0_ ">
                  <c:v>45</c:v>
                </c:pt>
                <c:pt idx="10" formatCode="0.0_ ">
                  <c:v>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34-4119-8676-7F9838A782FA}"/>
            </c:ext>
          </c:extLst>
        </c:ser>
        <c:ser>
          <c:idx val="2"/>
          <c:order val="2"/>
          <c:tx>
            <c:strRef>
              <c:f>'5'!$E$8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234-4119-8676-7F9838A782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'5'!$E$9:$E$19</c:f>
              <c:numCache>
                <c:formatCode>General</c:formatCode>
                <c:ptCount val="11"/>
                <c:pt idx="0" formatCode="0.0_ ">
                  <c:v>0.7</c:v>
                </c:pt>
                <c:pt idx="2" formatCode="0.0_ ">
                  <c:v>0.5</c:v>
                </c:pt>
                <c:pt idx="3" formatCode="0.0_ ">
                  <c:v>0.8</c:v>
                </c:pt>
                <c:pt idx="5" formatCode="0.0_ ">
                  <c:v>0</c:v>
                </c:pt>
                <c:pt idx="6" formatCode="0.0_ ">
                  <c:v>0.5</c:v>
                </c:pt>
                <c:pt idx="7" formatCode="0.0_ ">
                  <c:v>0</c:v>
                </c:pt>
                <c:pt idx="8" formatCode="0.0_ ">
                  <c:v>0.4</c:v>
                </c:pt>
                <c:pt idx="9" formatCode="0.0_ ">
                  <c:v>0</c:v>
                </c:pt>
                <c:pt idx="10" formatCode="0.0_ 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34-4119-8676-7F9838A782FA}"/>
            </c:ext>
          </c:extLst>
        </c:ser>
        <c:ser>
          <c:idx val="3"/>
          <c:order val="3"/>
          <c:tx>
            <c:strRef>
              <c:f>'5'!$F$8</c:f>
              <c:strCache>
                <c:ptCount val="1"/>
                <c:pt idx="0">
                  <c:v>どちらかというと必要ない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234-4119-8676-7F9838A782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'5'!$F$9:$F$19</c:f>
              <c:numCache>
                <c:formatCode>General</c:formatCode>
                <c:ptCount val="11"/>
                <c:pt idx="0" formatCode="0.0_ ">
                  <c:v>7.3</c:v>
                </c:pt>
                <c:pt idx="2" formatCode="0.0_ ">
                  <c:v>7.8</c:v>
                </c:pt>
                <c:pt idx="3" formatCode="0.0_ ">
                  <c:v>6.9</c:v>
                </c:pt>
                <c:pt idx="5" formatCode="0.0_ ">
                  <c:v>6.5</c:v>
                </c:pt>
                <c:pt idx="6" formatCode="0.0_ ">
                  <c:v>9.9</c:v>
                </c:pt>
                <c:pt idx="7" formatCode="0.0_ ">
                  <c:v>5.0999999999999996</c:v>
                </c:pt>
                <c:pt idx="8" formatCode="0.0_ ">
                  <c:v>8.5</c:v>
                </c:pt>
                <c:pt idx="9" formatCode="0.0_ ">
                  <c:v>6.8</c:v>
                </c:pt>
                <c:pt idx="10" formatCode="0.0_ 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234-4119-8676-7F9838A782FA}"/>
            </c:ext>
          </c:extLst>
        </c:ser>
        <c:ser>
          <c:idx val="4"/>
          <c:order val="4"/>
          <c:tx>
            <c:strRef>
              <c:f>'5'!$G$8</c:f>
              <c:strCache>
                <c:ptCount val="1"/>
                <c:pt idx="0">
                  <c:v>必要ない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79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234-4119-8676-7F9838A782FA}"/>
              </c:ext>
            </c:extLst>
          </c:dPt>
          <c:dLbls>
            <c:dLbl>
              <c:idx val="3"/>
              <c:layout>
                <c:manualLayout>
                  <c:x val="-3.4021149904151439E-3"/>
                  <c:y val="1.982511080254427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234-4119-8676-7F9838A782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'5'!$B$9:$B$19</c:f>
              <c:strCache>
                <c:ptCount val="11"/>
                <c:pt idx="0">
                  <c:v>総数（1,655人）</c:v>
                </c:pt>
                <c:pt idx="2">
                  <c:v>男性（770人）</c:v>
                </c:pt>
                <c:pt idx="3">
                  <c:v>女性（885人）</c:v>
                </c:pt>
                <c:pt idx="5">
                  <c:v>18～29歳（170人）</c:v>
                </c:pt>
                <c:pt idx="6">
                  <c:v>30～39歳（203人）</c:v>
                </c:pt>
                <c:pt idx="7">
                  <c:v>40～49歳（294人）</c:v>
                </c:pt>
                <c:pt idx="8">
                  <c:v>50～59歳（283人）</c:v>
                </c:pt>
                <c:pt idx="9">
                  <c:v>60～69歳（280人）</c:v>
                </c:pt>
                <c:pt idx="10">
                  <c:v>70歳以上（425人）</c:v>
                </c:pt>
              </c:strCache>
            </c:strRef>
          </c:cat>
          <c:val>
            <c:numRef>
              <c:f>'5'!$G$9:$G$19</c:f>
              <c:numCache>
                <c:formatCode>General</c:formatCode>
                <c:ptCount val="11"/>
                <c:pt idx="0" formatCode="0.0_ ">
                  <c:v>1.6</c:v>
                </c:pt>
                <c:pt idx="2" formatCode="0.0_ ">
                  <c:v>2.1</c:v>
                </c:pt>
                <c:pt idx="3" formatCode="0.0_ ">
                  <c:v>1.1000000000000001</c:v>
                </c:pt>
                <c:pt idx="5" formatCode="0.0_ ">
                  <c:v>2.4</c:v>
                </c:pt>
                <c:pt idx="6" formatCode="0.0_ ">
                  <c:v>1</c:v>
                </c:pt>
                <c:pt idx="7" formatCode="0.0_ ">
                  <c:v>1.4</c:v>
                </c:pt>
                <c:pt idx="8" formatCode="0.0_ ">
                  <c:v>1.8</c:v>
                </c:pt>
                <c:pt idx="9" formatCode="0.0_ ">
                  <c:v>0.7</c:v>
                </c:pt>
                <c:pt idx="10" formatCode="0.0_ 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234-4119-8676-7F9838A782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43395456"/>
        <c:axId val="543395784"/>
      </c:barChart>
      <c:catAx>
        <c:axId val="5433954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3395784"/>
        <c:crosses val="autoZero"/>
        <c:auto val="1"/>
        <c:lblAlgn val="ctr"/>
        <c:lblOffset val="100"/>
        <c:noMultiLvlLbl val="0"/>
      </c:catAx>
      <c:valAx>
        <c:axId val="543395784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3395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0.19624</cdr:x>
      <cdr:y>0.16393</cdr:y>
    </cdr:from>
    <cdr:to>
      <cdr:x>0.88165</cdr:x>
      <cdr:y>0.21554</cdr:y>
    </cdr:to>
    <cdr:sp macro="" textlink="">
      <cdr:nvSpPr>
        <cdr:cNvPr id="2" name="左中かっこ 1">
          <a:extLst xmlns:a="http://schemas.openxmlformats.org/drawingml/2006/main">
            <a:ext uri="{FF2B5EF4-FFF2-40B4-BE49-F238E27FC236}">
              <a16:creationId xmlns:a16="http://schemas.microsoft.com/office/drawing/2014/main" id="{0477ECE1-EB32-C8BC-C3EF-44E572D3C73D}"/>
            </a:ext>
          </a:extLst>
        </cdr:cNvPr>
        <cdr:cNvSpPr/>
      </cdr:nvSpPr>
      <cdr:spPr>
        <a:xfrm xmlns:a="http://schemas.openxmlformats.org/drawingml/2006/main" rot="5400000">
          <a:off x="3859650" y="-1575949"/>
          <a:ext cx="261495" cy="5074804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0.39562</cdr:x>
      <cdr:y>0.09016</cdr:y>
    </cdr:from>
    <cdr:to>
      <cdr:x>0.70981</cdr:x>
      <cdr:y>0.18033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82DACF3-7D4D-A625-7DAC-C06867E196B1}"/>
            </a:ext>
          </a:extLst>
        </cdr:cNvPr>
        <cdr:cNvSpPr txBox="1"/>
      </cdr:nvSpPr>
      <cdr:spPr>
        <a:xfrm xmlns:a="http://schemas.openxmlformats.org/drawingml/2006/main">
          <a:off x="2406648" y="419100"/>
          <a:ext cx="1911352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必要である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90.5%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0.80146</cdr:x>
      <cdr:y>0.09244</cdr:y>
    </cdr:from>
    <cdr:to>
      <cdr:x>1</cdr:x>
      <cdr:y>0.18261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96DC2DC-70DD-B9F4-6969-69F1A2D9BC55}"/>
            </a:ext>
          </a:extLst>
        </cdr:cNvPr>
        <cdr:cNvSpPr txBox="1"/>
      </cdr:nvSpPr>
      <cdr:spPr>
        <a:xfrm xmlns:a="http://schemas.openxmlformats.org/drawingml/2006/main">
          <a:off x="5934056" y="468443"/>
          <a:ext cx="1470044" cy="4568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必要ない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8.9%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0.08233</cdr:x>
      <cdr:y>0.16291</cdr:y>
    </cdr:from>
    <cdr:to>
      <cdr:x>0.23097</cdr:x>
      <cdr:y>0.21899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8E0579E-0ED6-BE55-2711-348DD035BD25}"/>
            </a:ext>
          </a:extLst>
        </cdr:cNvPr>
        <cdr:cNvSpPr txBox="1"/>
      </cdr:nvSpPr>
      <cdr:spPr>
        <a:xfrm xmlns:a="http://schemas.openxmlformats.org/drawingml/2006/main">
          <a:off x="609600" y="825500"/>
          <a:ext cx="1100561" cy="284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0.27569</cdr:y>
    </cdr:from>
    <cdr:to>
      <cdr:x>0.11147</cdr:x>
      <cdr:y>0.33833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942CEF8-820B-9F0A-296F-A2B7B518864B}"/>
            </a:ext>
          </a:extLst>
        </cdr:cNvPr>
        <cdr:cNvSpPr txBox="1"/>
      </cdr:nvSpPr>
      <cdr:spPr>
        <a:xfrm xmlns:a="http://schemas.openxmlformats.org/drawingml/2006/main">
          <a:off x="0" y="1397000"/>
          <a:ext cx="825302" cy="317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0.45363</cdr:y>
    </cdr:from>
    <cdr:to>
      <cdr:x>0.14001</cdr:x>
      <cdr:y>0.51489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F10694E-EA3B-23C0-2A8E-A7D2A7E03051}"/>
            </a:ext>
          </a:extLst>
        </cdr:cNvPr>
        <cdr:cNvSpPr txBox="1"/>
      </cdr:nvSpPr>
      <cdr:spPr>
        <a:xfrm xmlns:a="http://schemas.openxmlformats.org/drawingml/2006/main">
          <a:off x="0" y="2298700"/>
          <a:ext cx="1036626" cy="310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2DAF-707B-4D6F-9C7E-C7E18B2B66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B770-28FD-493D-AED4-8DB20B8AF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43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2DAF-707B-4D6F-9C7E-C7E18B2B66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B770-28FD-493D-AED4-8DB20B8AF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83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2DAF-707B-4D6F-9C7E-C7E18B2B66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B770-28FD-493D-AED4-8DB20B8AF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544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28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8859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17086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33019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16677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242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1475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2DAF-707B-4D6F-9C7E-C7E18B2B66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B770-28FD-493D-AED4-8DB20B8AF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49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2DAF-707B-4D6F-9C7E-C7E18B2B66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B770-28FD-493D-AED4-8DB20B8AF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33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2DAF-707B-4D6F-9C7E-C7E18B2B66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B770-28FD-493D-AED4-8DB20B8AF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43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2DAF-707B-4D6F-9C7E-C7E18B2B66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B770-28FD-493D-AED4-8DB20B8AF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29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2DAF-707B-4D6F-9C7E-C7E18B2B66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B770-28FD-493D-AED4-8DB20B8AF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96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2DAF-707B-4D6F-9C7E-C7E18B2B66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B770-28FD-493D-AED4-8DB20B8AF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77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2DAF-707B-4D6F-9C7E-C7E18B2B66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B770-28FD-493D-AED4-8DB20B8AF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51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2DAF-707B-4D6F-9C7E-C7E18B2B66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B770-28FD-493D-AED4-8DB20B8AF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9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32DAF-707B-4D6F-9C7E-C7E18B2B665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AB770-28FD-493D-AED4-8DB20B8AF8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15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3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87EDDE6-E03B-5FD4-DA47-AB34C011995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6113" y="972456"/>
          <a:ext cx="8650515" cy="548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286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2022-09-14T08:50:27Z</dcterms:created>
  <dcterms:modified xsi:type="dcterms:W3CDTF">2022-09-14T08:50:27Z</dcterms:modified>
</cp:coreProperties>
</file>