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農業体験への関心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8047024512883419"/>
          <c:y val="0.21778554778554779"/>
          <c:w val="0.78244523688705592"/>
          <c:h val="0.6748172824550776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行きたい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CDF-4E4A-BA5F-4D04366E4A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'4'!$C$9:$C$19</c:f>
              <c:numCache>
                <c:formatCode>General</c:formatCode>
                <c:ptCount val="11"/>
                <c:pt idx="0" formatCode="0.0_ ">
                  <c:v>18.600000000000001</c:v>
                </c:pt>
                <c:pt idx="2" formatCode="0.0_ ">
                  <c:v>16.5</c:v>
                </c:pt>
                <c:pt idx="3" formatCode="0.0_ ">
                  <c:v>20.5</c:v>
                </c:pt>
                <c:pt idx="5" formatCode="0.0_ ">
                  <c:v>19.399999999999999</c:v>
                </c:pt>
                <c:pt idx="6" formatCode="0.0_ ">
                  <c:v>29.6</c:v>
                </c:pt>
                <c:pt idx="7" formatCode="0.0_ ">
                  <c:v>19.399999999999999</c:v>
                </c:pt>
                <c:pt idx="8" formatCode="0.0_ ">
                  <c:v>18.7</c:v>
                </c:pt>
                <c:pt idx="9" formatCode="0.0_ ">
                  <c:v>16.8</c:v>
                </c:pt>
                <c:pt idx="10" formatCode="0.0_ 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DF-4E4A-BA5F-4D04366E4A18}"/>
            </c:ext>
          </c:extLst>
        </c:ser>
        <c:ser>
          <c:idx val="1"/>
          <c:order val="1"/>
          <c:tx>
            <c:strRef>
              <c:f>'4'!$D$8</c:f>
              <c:strCache>
                <c:ptCount val="1"/>
                <c:pt idx="0">
                  <c:v>どちらかというと行きたい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CDF-4E4A-BA5F-4D04366E4A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'4'!$D$9:$D$19</c:f>
              <c:numCache>
                <c:formatCode>General</c:formatCode>
                <c:ptCount val="11"/>
                <c:pt idx="0" formatCode="0.0_ ">
                  <c:v>42.7</c:v>
                </c:pt>
                <c:pt idx="2" formatCode="0.0_ ">
                  <c:v>41.3</c:v>
                </c:pt>
                <c:pt idx="3" formatCode="0.0_ ">
                  <c:v>44</c:v>
                </c:pt>
                <c:pt idx="5" formatCode="0.0_ ">
                  <c:v>40.6</c:v>
                </c:pt>
                <c:pt idx="6" formatCode="0.0_ ">
                  <c:v>40.4</c:v>
                </c:pt>
                <c:pt idx="7" formatCode="0.0_ ">
                  <c:v>46.6</c:v>
                </c:pt>
                <c:pt idx="8" formatCode="0.0_ ">
                  <c:v>44.2</c:v>
                </c:pt>
                <c:pt idx="9" formatCode="0.0_ ">
                  <c:v>41.4</c:v>
                </c:pt>
                <c:pt idx="10" formatCode="0.0_ ">
                  <c:v>41.9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DF-4E4A-BA5F-4D04366E4A18}"/>
            </c:ext>
          </c:extLst>
        </c:ser>
        <c:ser>
          <c:idx val="2"/>
          <c:order val="2"/>
          <c:tx>
            <c:strRef>
              <c:f>'4'!$E$8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CDF-4E4A-BA5F-4D04366E4A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'4'!$E$9:$E$19</c:f>
              <c:numCache>
                <c:formatCode>General</c:formatCode>
                <c:ptCount val="11"/>
                <c:pt idx="0" formatCode="0.0_ ">
                  <c:v>1</c:v>
                </c:pt>
                <c:pt idx="2" formatCode="0.0_ ">
                  <c:v>1</c:v>
                </c:pt>
                <c:pt idx="3" formatCode="0.0_ ">
                  <c:v>0.9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0</c:v>
                </c:pt>
                <c:pt idx="8" formatCode="0.0_ ">
                  <c:v>0.4</c:v>
                </c:pt>
                <c:pt idx="9" formatCode="0.0_ ">
                  <c:v>1.1000000000000001</c:v>
                </c:pt>
                <c:pt idx="10" formatCode="0.0_ 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CDF-4E4A-BA5F-4D04366E4A18}"/>
            </c:ext>
          </c:extLst>
        </c:ser>
        <c:ser>
          <c:idx val="3"/>
          <c:order val="3"/>
          <c:tx>
            <c:strRef>
              <c:f>'4'!$F$8</c:f>
              <c:strCache>
                <c:ptCount val="1"/>
                <c:pt idx="0">
                  <c:v>どちらかというと行きたくない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CDF-4E4A-BA5F-4D04366E4A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'4'!$F$9:$F$19</c:f>
              <c:numCache>
                <c:formatCode>General</c:formatCode>
                <c:ptCount val="11"/>
                <c:pt idx="0" formatCode="0.0_ ">
                  <c:v>28.5</c:v>
                </c:pt>
                <c:pt idx="2" formatCode="0.0_ ">
                  <c:v>30.5</c:v>
                </c:pt>
                <c:pt idx="3" formatCode="0.0_ ">
                  <c:v>26.8</c:v>
                </c:pt>
                <c:pt idx="5" formatCode="0.0_ ">
                  <c:v>32.4</c:v>
                </c:pt>
                <c:pt idx="6" formatCode="0.0_ ">
                  <c:v>22.2</c:v>
                </c:pt>
                <c:pt idx="7" formatCode="0.0_ ">
                  <c:v>27.2</c:v>
                </c:pt>
                <c:pt idx="8" formatCode="0.0_ ">
                  <c:v>27.2</c:v>
                </c:pt>
                <c:pt idx="9" formatCode="0.0_ ">
                  <c:v>32.9</c:v>
                </c:pt>
                <c:pt idx="10" formatCode="0.0_ ">
                  <c:v>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CDF-4E4A-BA5F-4D04366E4A18}"/>
            </c:ext>
          </c:extLst>
        </c:ser>
        <c:ser>
          <c:idx val="4"/>
          <c:order val="4"/>
          <c:tx>
            <c:strRef>
              <c:f>'4'!$G$8</c:f>
              <c:strCache>
                <c:ptCount val="1"/>
                <c:pt idx="0">
                  <c:v>行きたくない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79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CDF-4E4A-BA5F-4D04366E4A1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'4'!$B$9:$B$19</c:f>
              <c:strCache>
                <c:ptCount val="11"/>
                <c:pt idx="0">
                  <c:v>総数（1,655人）</c:v>
                </c:pt>
                <c:pt idx="2">
                  <c:v>男性（770人）</c:v>
                </c:pt>
                <c:pt idx="3">
                  <c:v>女性（885人）</c:v>
                </c:pt>
                <c:pt idx="5">
                  <c:v>18～29歳（170人）</c:v>
                </c:pt>
                <c:pt idx="6">
                  <c:v>30～39歳（203人）</c:v>
                </c:pt>
                <c:pt idx="7">
                  <c:v>40～49歳（294人）</c:v>
                </c:pt>
                <c:pt idx="8">
                  <c:v>50～59歳（283人）</c:v>
                </c:pt>
                <c:pt idx="9">
                  <c:v>60～69歳（280人）</c:v>
                </c:pt>
                <c:pt idx="10">
                  <c:v>70歳以上（425人）</c:v>
                </c:pt>
              </c:strCache>
            </c:strRef>
          </c:cat>
          <c:val>
            <c:numRef>
              <c:f>'4'!$G$9:$G$19</c:f>
              <c:numCache>
                <c:formatCode>General</c:formatCode>
                <c:ptCount val="11"/>
                <c:pt idx="0" formatCode="0.0_ ">
                  <c:v>9.1999999999999993</c:v>
                </c:pt>
                <c:pt idx="2" formatCode="0.0_ ">
                  <c:v>10.6</c:v>
                </c:pt>
                <c:pt idx="3" formatCode="0.0_ ">
                  <c:v>7.9</c:v>
                </c:pt>
                <c:pt idx="5" formatCode="0.0_ ">
                  <c:v>7.6</c:v>
                </c:pt>
                <c:pt idx="6" formatCode="0.0_ ">
                  <c:v>7.9</c:v>
                </c:pt>
                <c:pt idx="7" formatCode="0.0_ ">
                  <c:v>6.8</c:v>
                </c:pt>
                <c:pt idx="8" formatCode="0.0_ ">
                  <c:v>9.5</c:v>
                </c:pt>
                <c:pt idx="9" formatCode="0.0_ ">
                  <c:v>7.9</c:v>
                </c:pt>
                <c:pt idx="10" formatCode="0.0_ 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CDF-4E4A-BA5F-4D04366E4A1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688555504"/>
        <c:axId val="688555832"/>
      </c:barChart>
      <c:catAx>
        <c:axId val="6885555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88555832"/>
        <c:crosses val="autoZero"/>
        <c:auto val="1"/>
        <c:lblAlgn val="ctr"/>
        <c:lblOffset val="100"/>
        <c:noMultiLvlLbl val="0"/>
      </c:catAx>
      <c:valAx>
        <c:axId val="688555832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88555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0.18781</cdr:x>
      <cdr:y>0.14918</cdr:y>
    </cdr:from>
    <cdr:to>
      <cdr:x>0.65192</cdr:x>
      <cdr:y>0.20746</cdr:y>
    </cdr:to>
    <cdr:sp macro="" textlink="">
      <cdr:nvSpPr>
        <cdr:cNvPr id="2" name="左中かっこ 1">
          <a:extLst xmlns:a="http://schemas.openxmlformats.org/drawingml/2006/main">
            <a:ext uri="{FF2B5EF4-FFF2-40B4-BE49-F238E27FC236}">
              <a16:creationId xmlns:a16="http://schemas.microsoft.com/office/drawing/2014/main" id="{F3E3D48B-A3BB-0B6F-40E7-CEA3A5EB2214}"/>
            </a:ext>
          </a:extLst>
        </cdr:cNvPr>
        <cdr:cNvSpPr/>
      </cdr:nvSpPr>
      <cdr:spPr>
        <a:xfrm xmlns:a="http://schemas.openxmlformats.org/drawingml/2006/main" rot="5400000">
          <a:off x="2552702" y="-527050"/>
          <a:ext cx="317500" cy="2997200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0.66863</cdr:x>
      <cdr:y>0.14918</cdr:y>
    </cdr:from>
    <cdr:to>
      <cdr:x>0.96264</cdr:x>
      <cdr:y>0.20513</cdr:y>
    </cdr:to>
    <cdr:sp macro="" textlink="">
      <cdr:nvSpPr>
        <cdr:cNvPr id="3" name="左中かっこ 2">
          <a:extLst xmlns:a="http://schemas.openxmlformats.org/drawingml/2006/main">
            <a:ext uri="{FF2B5EF4-FFF2-40B4-BE49-F238E27FC236}">
              <a16:creationId xmlns:a16="http://schemas.microsoft.com/office/drawing/2014/main" id="{F3E3D48B-A3BB-0B6F-40E7-CEA3A5EB2214}"/>
            </a:ext>
          </a:extLst>
        </cdr:cNvPr>
        <cdr:cNvSpPr/>
      </cdr:nvSpPr>
      <cdr:spPr>
        <a:xfrm xmlns:a="http://schemas.openxmlformats.org/drawingml/2006/main" rot="5400000">
          <a:off x="5114926" y="15874"/>
          <a:ext cx="304800" cy="1898652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kumimoji="1" lang="ja-JP" altLang="en-US" sz="1100"/>
        </a:p>
      </cdr:txBody>
    </cdr:sp>
  </cdr:relSizeAnchor>
  <cdr:relSizeAnchor xmlns:cdr="http://schemas.openxmlformats.org/drawingml/2006/chartDrawing">
    <cdr:from>
      <cdr:x>0.29302</cdr:x>
      <cdr:y>0.08159</cdr:y>
    </cdr:from>
    <cdr:to>
      <cdr:x>0.53392</cdr:x>
      <cdr:y>0.15851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C95D9FB-59DA-1D7A-EE7A-750C24BE5384}"/>
            </a:ext>
          </a:extLst>
        </cdr:cNvPr>
        <cdr:cNvSpPr txBox="1"/>
      </cdr:nvSpPr>
      <cdr:spPr>
        <a:xfrm xmlns:a="http://schemas.openxmlformats.org/drawingml/2006/main">
          <a:off x="1892300" y="444500"/>
          <a:ext cx="1555752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行きたい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61.3%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0.67552</cdr:x>
      <cdr:y>0.08159</cdr:y>
    </cdr:from>
    <cdr:to>
      <cdr:x>0.9587</cdr:x>
      <cdr:y>0.15851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B7EEE29-37D0-054B-D480-5AF125640743}"/>
            </a:ext>
          </a:extLst>
        </cdr:cNvPr>
        <cdr:cNvSpPr txBox="1"/>
      </cdr:nvSpPr>
      <cdr:spPr>
        <a:xfrm xmlns:a="http://schemas.openxmlformats.org/drawingml/2006/main">
          <a:off x="4362451" y="444500"/>
          <a:ext cx="1828801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行きたくない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(</a:t>
          </a:r>
          <a:r>
            <a:rPr lang="ja-JP" altLang="en-US" sz="1100">
              <a:solidFill>
                <a:schemeClr val="tx1">
                  <a:lumMod val="65000"/>
                  <a:lumOff val="35000"/>
                </a:schemeClr>
              </a:solidFill>
            </a:rPr>
            <a:t>小計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)</a:t>
          </a:r>
          <a:r>
            <a:rPr lang="en-US" altLang="ja-JP" sz="1100" baseline="0">
              <a:solidFill>
                <a:schemeClr val="tx1">
                  <a:lumMod val="65000"/>
                  <a:lumOff val="35000"/>
                </a:schemeClr>
              </a:solidFill>
            </a:rPr>
            <a:t> </a:t>
          </a:r>
          <a:r>
            <a:rPr lang="en-US" altLang="ja-JP" sz="1100">
              <a:solidFill>
                <a:schemeClr val="tx1">
                  <a:lumMod val="65000"/>
                  <a:lumOff val="35000"/>
                </a:schemeClr>
              </a:solidFill>
            </a:rPr>
            <a:t>37.7%</a:t>
          </a:r>
        </a:p>
        <a:p xmlns:a="http://schemas.openxmlformats.org/drawingml/2006/main">
          <a:pPr algn="l"/>
          <a:endParaRPr lang="ja-JP" altLang="en-US" sz="11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0.059</cdr:x>
      <cdr:y>0.17249</cdr:y>
    </cdr:from>
    <cdr:to>
      <cdr:x>0.22942</cdr:x>
      <cdr:y>0.22466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7E02A17-1C7F-288B-7DD1-34BD1B5FA361}"/>
            </a:ext>
          </a:extLst>
        </cdr:cNvPr>
        <cdr:cNvSpPr txBox="1"/>
      </cdr:nvSpPr>
      <cdr:spPr>
        <a:xfrm xmlns:a="http://schemas.openxmlformats.org/drawingml/2006/main">
          <a:off x="381000" y="939800"/>
          <a:ext cx="1100561" cy="2842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0.28904</cdr:y>
    </cdr:from>
    <cdr:to>
      <cdr:x>0.1278</cdr:x>
      <cdr:y>0.3473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93B3B62-022E-325E-6223-BC23EEF2E0B9}"/>
            </a:ext>
          </a:extLst>
        </cdr:cNvPr>
        <cdr:cNvSpPr txBox="1"/>
      </cdr:nvSpPr>
      <cdr:spPr>
        <a:xfrm xmlns:a="http://schemas.openxmlformats.org/drawingml/2006/main">
          <a:off x="0" y="1574800"/>
          <a:ext cx="825302" cy="317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0.46387</cdr:y>
    </cdr:from>
    <cdr:to>
      <cdr:x>0.16052</cdr:x>
      <cdr:y>0.52084</cdr:y>
    </cdr:to>
    <cdr:sp macro="" textlink="">
      <cdr:nvSpPr>
        <cdr:cNvPr id="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274CB09-8190-C965-10A4-70D7815D6E49}"/>
            </a:ext>
          </a:extLst>
        </cdr:cNvPr>
        <cdr:cNvSpPr txBox="1"/>
      </cdr:nvSpPr>
      <cdr:spPr>
        <a:xfrm xmlns:a="http://schemas.openxmlformats.org/drawingml/2006/main">
          <a:off x="0" y="2527300"/>
          <a:ext cx="1036626" cy="3103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87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03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480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676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1085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39881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93346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230377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407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7430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926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40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212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27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1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78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1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48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A41BC-154C-4D37-98A3-28CD6540336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7895F-1094-4510-ACF6-367E480F8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04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49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400656E-EE4A-924C-1AE1-EF3D280A7FD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45144" y="1016000"/>
          <a:ext cx="8708570" cy="5399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13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2022-09-14T08:50:25Z</dcterms:created>
  <dcterms:modified xsi:type="dcterms:W3CDTF">2022-09-14T08:50:25Z</dcterms:modified>
</cp:coreProperties>
</file>