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農村地域の持つ役割に対する意識</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'1'!$C$8</c:f>
              <c:strCache>
                <c:ptCount val="1"/>
                <c:pt idx="0">
                  <c:v>総数（n=1,655人、M.T.=330.3%）</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'1'!$B$9:$B$17</c:f>
              <c:strCache>
                <c:ptCount val="9"/>
                <c:pt idx="0">
                  <c:v>食料を生産する場としての役割</c:v>
                </c:pt>
                <c:pt idx="1">
                  <c:v>多くの生物が生息できる環境の保全や良好な景観を形成する役割</c:v>
                </c:pt>
                <c:pt idx="2">
                  <c:v>地域の人々が働き、かつ生活する場としての役割</c:v>
                </c:pt>
                <c:pt idx="3">
                  <c:v>水資源を貯え、土砂崩れや洪水などの災害を防止する役割</c:v>
                </c:pt>
                <c:pt idx="4">
                  <c:v>農村地域での生活や農業体験を通しての野外における教育の場としての役割</c:v>
                </c:pt>
                <c:pt idx="5">
                  <c:v>伝統文化を保存する場としての役割</c:v>
                </c:pt>
                <c:pt idx="6">
                  <c:v>保健休養などのレクリエーションの場としての役割</c:v>
                </c:pt>
                <c:pt idx="7">
                  <c:v>その他</c:v>
                </c:pt>
                <c:pt idx="8">
                  <c:v>無回答</c:v>
                </c:pt>
              </c:strCache>
            </c:strRef>
          </c:cat>
          <c:val>
            <c:numRef>
              <c:f>'1'!$C$9:$C$17</c:f>
              <c:numCache>
                <c:formatCode>0.0_ </c:formatCode>
                <c:ptCount val="9"/>
                <c:pt idx="0">
                  <c:v>86.5</c:v>
                </c:pt>
                <c:pt idx="1">
                  <c:v>63.9</c:v>
                </c:pt>
                <c:pt idx="2">
                  <c:v>60.7</c:v>
                </c:pt>
                <c:pt idx="3">
                  <c:v>45.3</c:v>
                </c:pt>
                <c:pt idx="4">
                  <c:v>34.799999999999997</c:v>
                </c:pt>
                <c:pt idx="5">
                  <c:v>25.7</c:v>
                </c:pt>
                <c:pt idx="6">
                  <c:v>10</c:v>
                </c:pt>
                <c:pt idx="7">
                  <c:v>1.8</c:v>
                </c:pt>
                <c:pt idx="8">
                  <c:v>1.6</c:v>
                </c:pt>
              </c:numCache>
            </c:numRef>
          </c:val>
          <c:extLst>
            <c:ext xmlns:c16="http://schemas.microsoft.com/office/drawing/2014/chart" uri="{C3380CC4-5D6E-409C-BE32-E72D297353CC}">
              <c16:uniqueId val="{00000000-9AB7-47E0-BB75-67B469C30893}"/>
            </c:ext>
          </c:extLst>
        </c:ser>
        <c:dLbls>
          <c:dLblPos val="outEnd"/>
          <c:showLegendKey val="0"/>
          <c:showVal val="1"/>
          <c:showCatName val="0"/>
          <c:showSerName val="0"/>
          <c:showPercent val="0"/>
          <c:showBubbleSize val="0"/>
        </c:dLbls>
        <c:gapWidth val="100"/>
        <c:axId val="640402920"/>
        <c:axId val="640400952"/>
      </c:barChart>
      <c:catAx>
        <c:axId val="6404029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40400952"/>
        <c:crosses val="autoZero"/>
        <c:auto val="1"/>
        <c:lblAlgn val="ctr"/>
        <c:lblOffset val="100"/>
        <c:noMultiLvlLbl val="0"/>
      </c:catAx>
      <c:valAx>
        <c:axId val="640400952"/>
        <c:scaling>
          <c:orientation val="minMax"/>
        </c:scaling>
        <c:delete val="0"/>
        <c:axPos val="t"/>
        <c:majorGridlines>
          <c:spPr>
            <a:ln w="9525" cap="flat" cmpd="sng" algn="ctr">
              <a:solidFill>
                <a:schemeClr val="tx1">
                  <a:lumMod val="15000"/>
                  <a:lumOff val="85000"/>
                </a:schemeClr>
              </a:solidFill>
              <a:round/>
            </a:ln>
            <a:effectLst/>
          </c:spPr>
        </c:majorGridlines>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40402920"/>
        <c:crosses val="autoZero"/>
        <c:crossBetween val="between"/>
      </c:valAx>
      <c:spPr>
        <a:noFill/>
        <a:ln>
          <a:noFill/>
        </a:ln>
        <a:effectLst/>
      </c:spPr>
    </c:plotArea>
    <c:legend>
      <c:legendPos val="b"/>
      <c:layout>
        <c:manualLayout>
          <c:xMode val="edge"/>
          <c:yMode val="edge"/>
          <c:x val="0.71421432049500599"/>
          <c:y val="0.80615907794134434"/>
          <c:w val="0.25633757318796691"/>
          <c:h val="4.891338582677166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CEDD13B-42DE-4BBA-B289-9AF66D0A5CF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4D666E-19DC-4C41-9E21-2E7AB3CC5636}" type="slidenum">
              <a:rPr kumimoji="1" lang="ja-JP" altLang="en-US" smtClean="0"/>
              <a:t>‹#›</a:t>
            </a:fld>
            <a:endParaRPr kumimoji="1" lang="ja-JP" altLang="en-US"/>
          </a:p>
        </p:txBody>
      </p:sp>
    </p:spTree>
    <p:extLst>
      <p:ext uri="{BB962C8B-B14F-4D97-AF65-F5344CB8AC3E}">
        <p14:creationId xmlns:p14="http://schemas.microsoft.com/office/powerpoint/2010/main" val="692210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EDD13B-42DE-4BBA-B289-9AF66D0A5CF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4D666E-19DC-4C41-9E21-2E7AB3CC5636}" type="slidenum">
              <a:rPr kumimoji="1" lang="ja-JP" altLang="en-US" smtClean="0"/>
              <a:t>‹#›</a:t>
            </a:fld>
            <a:endParaRPr kumimoji="1" lang="ja-JP" altLang="en-US"/>
          </a:p>
        </p:txBody>
      </p:sp>
    </p:spTree>
    <p:extLst>
      <p:ext uri="{BB962C8B-B14F-4D97-AF65-F5344CB8AC3E}">
        <p14:creationId xmlns:p14="http://schemas.microsoft.com/office/powerpoint/2010/main" val="1497349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EDD13B-42DE-4BBA-B289-9AF66D0A5CF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4D666E-19DC-4C41-9E21-2E7AB3CC5636}" type="slidenum">
              <a:rPr kumimoji="1" lang="ja-JP" altLang="en-US" smtClean="0"/>
              <a:t>‹#›</a:t>
            </a:fld>
            <a:endParaRPr kumimoji="1" lang="ja-JP" altLang="en-US"/>
          </a:p>
        </p:txBody>
      </p:sp>
    </p:spTree>
    <p:extLst>
      <p:ext uri="{BB962C8B-B14F-4D97-AF65-F5344CB8AC3E}">
        <p14:creationId xmlns:p14="http://schemas.microsoft.com/office/powerpoint/2010/main" val="2543314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2713046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66859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380557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452004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541355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8361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4187196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EDD13B-42DE-4BBA-B289-9AF66D0A5CF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4D666E-19DC-4C41-9E21-2E7AB3CC5636}" type="slidenum">
              <a:rPr kumimoji="1" lang="ja-JP" altLang="en-US" smtClean="0"/>
              <a:t>‹#›</a:t>
            </a:fld>
            <a:endParaRPr kumimoji="1" lang="ja-JP" altLang="en-US"/>
          </a:p>
        </p:txBody>
      </p:sp>
    </p:spTree>
    <p:extLst>
      <p:ext uri="{BB962C8B-B14F-4D97-AF65-F5344CB8AC3E}">
        <p14:creationId xmlns:p14="http://schemas.microsoft.com/office/powerpoint/2010/main" val="3573991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CEDD13B-42DE-4BBA-B289-9AF66D0A5CF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4D666E-19DC-4C41-9E21-2E7AB3CC5636}" type="slidenum">
              <a:rPr kumimoji="1" lang="ja-JP" altLang="en-US" smtClean="0"/>
              <a:t>‹#›</a:t>
            </a:fld>
            <a:endParaRPr kumimoji="1" lang="ja-JP" altLang="en-US"/>
          </a:p>
        </p:txBody>
      </p:sp>
    </p:spTree>
    <p:extLst>
      <p:ext uri="{BB962C8B-B14F-4D97-AF65-F5344CB8AC3E}">
        <p14:creationId xmlns:p14="http://schemas.microsoft.com/office/powerpoint/2010/main" val="3253244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CEDD13B-42DE-4BBA-B289-9AF66D0A5CF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4D666E-19DC-4C41-9E21-2E7AB3CC5636}" type="slidenum">
              <a:rPr kumimoji="1" lang="ja-JP" altLang="en-US" smtClean="0"/>
              <a:t>‹#›</a:t>
            </a:fld>
            <a:endParaRPr kumimoji="1" lang="ja-JP" altLang="en-US"/>
          </a:p>
        </p:txBody>
      </p:sp>
    </p:spTree>
    <p:extLst>
      <p:ext uri="{BB962C8B-B14F-4D97-AF65-F5344CB8AC3E}">
        <p14:creationId xmlns:p14="http://schemas.microsoft.com/office/powerpoint/2010/main" val="607733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CEDD13B-42DE-4BBA-B289-9AF66D0A5CFB}"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F4D666E-19DC-4C41-9E21-2E7AB3CC5636}" type="slidenum">
              <a:rPr kumimoji="1" lang="ja-JP" altLang="en-US" smtClean="0"/>
              <a:t>‹#›</a:t>
            </a:fld>
            <a:endParaRPr kumimoji="1" lang="ja-JP" altLang="en-US"/>
          </a:p>
        </p:txBody>
      </p:sp>
    </p:spTree>
    <p:extLst>
      <p:ext uri="{BB962C8B-B14F-4D97-AF65-F5344CB8AC3E}">
        <p14:creationId xmlns:p14="http://schemas.microsoft.com/office/powerpoint/2010/main" val="4266153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CEDD13B-42DE-4BBA-B289-9AF66D0A5CFB}"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F4D666E-19DC-4C41-9E21-2E7AB3CC5636}" type="slidenum">
              <a:rPr kumimoji="1" lang="ja-JP" altLang="en-US" smtClean="0"/>
              <a:t>‹#›</a:t>
            </a:fld>
            <a:endParaRPr kumimoji="1" lang="ja-JP" altLang="en-US"/>
          </a:p>
        </p:txBody>
      </p:sp>
    </p:spTree>
    <p:extLst>
      <p:ext uri="{BB962C8B-B14F-4D97-AF65-F5344CB8AC3E}">
        <p14:creationId xmlns:p14="http://schemas.microsoft.com/office/powerpoint/2010/main" val="190705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EDD13B-42DE-4BBA-B289-9AF66D0A5CFB}"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F4D666E-19DC-4C41-9E21-2E7AB3CC5636}" type="slidenum">
              <a:rPr kumimoji="1" lang="ja-JP" altLang="en-US" smtClean="0"/>
              <a:t>‹#›</a:t>
            </a:fld>
            <a:endParaRPr kumimoji="1" lang="ja-JP" altLang="en-US"/>
          </a:p>
        </p:txBody>
      </p:sp>
    </p:spTree>
    <p:extLst>
      <p:ext uri="{BB962C8B-B14F-4D97-AF65-F5344CB8AC3E}">
        <p14:creationId xmlns:p14="http://schemas.microsoft.com/office/powerpoint/2010/main" val="159120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EDD13B-42DE-4BBA-B289-9AF66D0A5CF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4D666E-19DC-4C41-9E21-2E7AB3CC5636}" type="slidenum">
              <a:rPr kumimoji="1" lang="ja-JP" altLang="en-US" smtClean="0"/>
              <a:t>‹#›</a:t>
            </a:fld>
            <a:endParaRPr kumimoji="1" lang="ja-JP" altLang="en-US"/>
          </a:p>
        </p:txBody>
      </p:sp>
    </p:spTree>
    <p:extLst>
      <p:ext uri="{BB962C8B-B14F-4D97-AF65-F5344CB8AC3E}">
        <p14:creationId xmlns:p14="http://schemas.microsoft.com/office/powerpoint/2010/main" val="4085469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EDD13B-42DE-4BBA-B289-9AF66D0A5CF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4D666E-19DC-4C41-9E21-2E7AB3CC5636}" type="slidenum">
              <a:rPr kumimoji="1" lang="ja-JP" altLang="en-US" smtClean="0"/>
              <a:t>‹#›</a:t>
            </a:fld>
            <a:endParaRPr kumimoji="1" lang="ja-JP" altLang="en-US"/>
          </a:p>
        </p:txBody>
      </p:sp>
    </p:spTree>
    <p:extLst>
      <p:ext uri="{BB962C8B-B14F-4D97-AF65-F5344CB8AC3E}">
        <p14:creationId xmlns:p14="http://schemas.microsoft.com/office/powerpoint/2010/main" val="197500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CEDD13B-42DE-4BBA-B289-9AF66D0A5CFB}"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4D666E-19DC-4C41-9E21-2E7AB3CC5636}" type="slidenum">
              <a:rPr kumimoji="1" lang="ja-JP" altLang="en-US" smtClean="0"/>
              <a:t>‹#›</a:t>
            </a:fld>
            <a:endParaRPr kumimoji="1" lang="ja-JP" altLang="en-US"/>
          </a:p>
        </p:txBody>
      </p:sp>
    </p:spTree>
    <p:extLst>
      <p:ext uri="{BB962C8B-B14F-4D97-AF65-F5344CB8AC3E}">
        <p14:creationId xmlns:p14="http://schemas.microsoft.com/office/powerpoint/2010/main" val="2434214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2829263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8556A41D-6741-63AA-E29F-DFC029901FE7}"/>
              </a:ext>
            </a:extLst>
          </p:cNvPr>
          <p:cNvGraphicFramePr>
            <a:graphicFrameLocks/>
          </p:cNvGraphicFramePr>
          <p:nvPr>
            <p:extLst/>
          </p:nvPr>
        </p:nvGraphicFramePr>
        <p:xfrm>
          <a:off x="101600" y="986971"/>
          <a:ext cx="8926286" cy="55299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3758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8</Words>
  <Application>Microsoft Office PowerPoint</Application>
  <PresentationFormat>画面に合わせる (4:3)</PresentationFormat>
  <Paragraphs>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ＭＳ Ｐゴシック</vt:lpstr>
      <vt:lpstr>メイリオ</vt:lpstr>
      <vt:lpstr>游ゴシック</vt:lpstr>
      <vt:lpstr>游ゴシック Light</vt:lpstr>
      <vt:lpstr>Arial</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2022-09-14T08:50:22Z</dcterms:created>
  <dcterms:modified xsi:type="dcterms:W3CDTF">2022-09-14T08:50:22Z</dcterms:modified>
</cp:coreProperties>
</file>