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4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dirty="0"/>
              <a:t>生命保険・個人年金加入状況（</a:t>
            </a:r>
            <a:r>
              <a:rPr lang="en-US" dirty="0"/>
              <a:t>20</a:t>
            </a:r>
            <a:r>
              <a:rPr lang="ja-JP" dirty="0"/>
              <a:t>～</a:t>
            </a:r>
            <a:r>
              <a:rPr lang="en-US" dirty="0"/>
              <a:t>59</a:t>
            </a:r>
            <a:r>
              <a:rPr lang="ja-JP" dirty="0"/>
              <a:t>歳）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4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生命保険のみ加入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第1号被保険者</c:v>
                </c:pt>
                <c:pt idx="1">
                  <c:v>第2号被保険者</c:v>
                </c:pt>
                <c:pt idx="2">
                  <c:v>第3号被保険者</c:v>
                </c:pt>
                <c:pt idx="3">
                  <c:v>第1号未加入者</c:v>
                </c:pt>
              </c:strCache>
            </c:strRef>
          </c:cat>
          <c:val>
            <c:numRef>
              <c:f>'1'!$C$9:$C$12</c:f>
              <c:numCache>
                <c:formatCode>General</c:formatCode>
                <c:ptCount val="4"/>
                <c:pt idx="0">
                  <c:v>48.7</c:v>
                </c:pt>
                <c:pt idx="1">
                  <c:v>54.6</c:v>
                </c:pt>
                <c:pt idx="2">
                  <c:v>63.2</c:v>
                </c:pt>
                <c:pt idx="3">
                  <c:v>25.4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A0-401D-9FFE-222D34218955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個人年金のみ加入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3.8124285169653768E-3"/>
                  <c:y val="3.7461958359500053E-3"/>
                </c:manualLayout>
              </c:layout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5A0-401D-9FFE-222D3421895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第1号被保険者</c:v>
                </c:pt>
                <c:pt idx="1">
                  <c:v>第2号被保険者</c:v>
                </c:pt>
                <c:pt idx="2">
                  <c:v>第3号被保険者</c:v>
                </c:pt>
                <c:pt idx="3">
                  <c:v>第1号未加入者</c:v>
                </c:pt>
              </c:strCache>
            </c:strRef>
          </c:cat>
          <c:val>
            <c:numRef>
              <c:f>'1'!$D$9:$D$12</c:f>
              <c:numCache>
                <c:formatCode>General</c:formatCode>
                <c:ptCount val="4"/>
                <c:pt idx="0">
                  <c:v>3.4</c:v>
                </c:pt>
                <c:pt idx="1">
                  <c:v>2.6</c:v>
                </c:pt>
                <c:pt idx="2">
                  <c:v>2.5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5A0-401D-9FFE-222D34218955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両方に加入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第1号被保険者</c:v>
                </c:pt>
                <c:pt idx="1">
                  <c:v>第2号被保険者</c:v>
                </c:pt>
                <c:pt idx="2">
                  <c:v>第3号被保険者</c:v>
                </c:pt>
                <c:pt idx="3">
                  <c:v>第1号未加入者</c:v>
                </c:pt>
              </c:strCache>
            </c:strRef>
          </c:cat>
          <c:val>
            <c:numRef>
              <c:f>'1'!$E$9:$E$12</c:f>
              <c:numCache>
                <c:formatCode>General</c:formatCode>
                <c:ptCount val="4"/>
                <c:pt idx="0">
                  <c:v>18.899999999999999</c:v>
                </c:pt>
                <c:pt idx="1">
                  <c:v>29</c:v>
                </c:pt>
                <c:pt idx="2">
                  <c:v>17.7</c:v>
                </c:pt>
                <c:pt idx="3">
                  <c:v>6.4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5A0-401D-9FFE-222D34218955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両方入っていない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'1'!$B$9:$B$12</c:f>
              <c:strCache>
                <c:ptCount val="4"/>
                <c:pt idx="0">
                  <c:v>第1号被保険者</c:v>
                </c:pt>
                <c:pt idx="1">
                  <c:v>第2号被保険者</c:v>
                </c:pt>
                <c:pt idx="2">
                  <c:v>第3号被保険者</c:v>
                </c:pt>
                <c:pt idx="3">
                  <c:v>第1号未加入者</c:v>
                </c:pt>
              </c:strCache>
            </c:strRef>
          </c:cat>
          <c:val>
            <c:numRef>
              <c:f>'1'!$F$9:$F$12</c:f>
              <c:numCache>
                <c:formatCode>General</c:formatCode>
                <c:ptCount val="4"/>
                <c:pt idx="0">
                  <c:v>29</c:v>
                </c:pt>
                <c:pt idx="1">
                  <c:v>13.8</c:v>
                </c:pt>
                <c:pt idx="2">
                  <c:v>16.7</c:v>
                </c:pt>
                <c:pt idx="3">
                  <c:v>67.099999999999994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5A0-401D-9FFE-222D34218955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911061615"/>
        <c:axId val="1911063695"/>
      </c:barChart>
      <c:catAx>
        <c:axId val="1911061615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11063695"/>
        <c:crosses val="autoZero"/>
        <c:auto val="1"/>
        <c:lblAlgn val="ctr"/>
        <c:lblOffset val="100"/>
        <c:noMultiLvlLbl val="0"/>
      </c:catAx>
      <c:valAx>
        <c:axId val="1911063695"/>
        <c:scaling>
          <c:orientation val="minMax"/>
          <c:max val="10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altLang="ja-JP"/>
                  <a:t>(%)</a:t>
                </a:r>
                <a:endParaRPr lang="ja-JP" altLang="en-US"/>
              </a:p>
            </c:rich>
          </c:tx>
          <c:layout>
            <c:manualLayout>
              <c:xMode val="edge"/>
              <c:yMode val="edge"/>
              <c:x val="0.93970297000261671"/>
              <c:y val="0.1269873271889401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2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ja-JP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911061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52785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2298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33225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165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448428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561660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546108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0207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625349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03408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240405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29597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60664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1896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77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6388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229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770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D5D5B-0A30-4C08-A5A0-AD481ECEDF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67148C-9129-435B-AF44-A803A1E120C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7345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09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グラフ 2">
            <a:extLst>
              <a:ext uri="{FF2B5EF4-FFF2-40B4-BE49-F238E27FC236}">
                <a16:creationId xmlns:a16="http://schemas.microsoft.com/office/drawing/2014/main" id="{83579AC0-6C48-3674-5883-9A9BA2AAF677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228600" y="990600"/>
          <a:ext cx="8750300" cy="5473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05490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</Words>
  <Application>Microsoft Office PowerPoint</Application>
  <PresentationFormat>画面に合わせる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2022-09-14T08:47:19Z</dcterms:created>
  <dcterms:modified xsi:type="dcterms:W3CDTF">2022-09-14T08:47:19Z</dcterms:modified>
</cp:coreProperties>
</file>