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lvl="0">
              <a:defRPr sz="1200" b="0" i="0">
                <a:solidFill>
                  <a:srgbClr val="757575"/>
                </a:solidFill>
                <a:latin typeface="+mn-lt"/>
              </a:defRPr>
            </a:pPr>
            <a:r>
              <a:rPr lang="ja-JP" altLang="en-US" sz="1200" b="0" i="0" dirty="0">
                <a:solidFill>
                  <a:srgbClr val="757575"/>
                </a:solidFill>
                <a:latin typeface="+mn-lt"/>
              </a:rPr>
              <a:t>生鮮冷凍水産物生産量の主要品目別 構成割合（全国）（</a:t>
            </a:r>
            <a:r>
              <a:rPr lang="en-US" altLang="ja-JP" sz="1200" b="0" i="0" dirty="0">
                <a:solidFill>
                  <a:srgbClr val="757575"/>
                </a:solidFill>
                <a:latin typeface="+mn-lt"/>
              </a:rPr>
              <a:t>2020</a:t>
            </a:r>
            <a:r>
              <a:rPr lang="ja-JP" altLang="en-US" sz="1200" b="0" i="0" dirty="0">
                <a:solidFill>
                  <a:srgbClr val="757575"/>
                </a:solidFill>
                <a:latin typeface="+mn-lt"/>
              </a:rPr>
              <a:t>年） </a:t>
            </a:r>
          </a:p>
        </c:rich>
      </c:tx>
      <c:overlay val="0"/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A3151"/>
              </a:solidFill>
            </c:spPr>
            <c:extLst>
              <c:ext xmlns:c16="http://schemas.microsoft.com/office/drawing/2014/chart" uri="{C3380CC4-5D6E-409C-BE32-E72D297353CC}">
                <c16:uniqueId val="{00000001-AA0E-40F0-8967-3A2929F87D12}"/>
              </c:ext>
            </c:extLst>
          </c:dPt>
          <c:dPt>
            <c:idx val="1"/>
            <c:bubble3D val="0"/>
            <c:spPr>
              <a:solidFill>
                <a:srgbClr val="00468B"/>
              </a:solidFill>
            </c:spPr>
            <c:extLst>
              <c:ext xmlns:c16="http://schemas.microsoft.com/office/drawing/2014/chart" uri="{C3380CC4-5D6E-409C-BE32-E72D297353CC}">
                <c16:uniqueId val="{00000003-AA0E-40F0-8967-3A2929F87D12}"/>
              </c:ext>
            </c:extLst>
          </c:dPt>
          <c:dPt>
            <c:idx val="2"/>
            <c:bubble3D val="0"/>
            <c:spPr>
              <a:solidFill>
                <a:srgbClr val="0071BC"/>
              </a:solidFill>
            </c:spPr>
            <c:extLst>
              <c:ext xmlns:c16="http://schemas.microsoft.com/office/drawing/2014/chart" uri="{C3380CC4-5D6E-409C-BE32-E72D297353CC}">
                <c16:uniqueId val="{00000005-AA0E-40F0-8967-3A2929F87D12}"/>
              </c:ext>
            </c:extLst>
          </c:dPt>
          <c:dPt>
            <c:idx val="3"/>
            <c:bubble3D val="0"/>
            <c:spPr>
              <a:solidFill>
                <a:srgbClr val="6475BC"/>
              </a:solidFill>
            </c:spPr>
            <c:extLst>
              <c:ext xmlns:c16="http://schemas.microsoft.com/office/drawing/2014/chart" uri="{C3380CC4-5D6E-409C-BE32-E72D297353CC}">
                <c16:uniqueId val="{00000007-AA0E-40F0-8967-3A2929F87D12}"/>
              </c:ext>
            </c:extLst>
          </c:dPt>
          <c:dPt>
            <c:idx val="4"/>
            <c:bubble3D val="0"/>
            <c:spPr>
              <a:solidFill>
                <a:srgbClr val="ACB5DC"/>
              </a:solidFill>
            </c:spPr>
            <c:extLst>
              <c:ext xmlns:c16="http://schemas.microsoft.com/office/drawing/2014/chart" uri="{C3380CC4-5D6E-409C-BE32-E72D297353CC}">
                <c16:uniqueId val="{00000009-AA0E-40F0-8967-3A2929F87D12}"/>
              </c:ext>
            </c:extLst>
          </c:dPt>
          <c:dPt>
            <c:idx val="5"/>
            <c:bubble3D val="0"/>
            <c:spPr>
              <a:solidFill>
                <a:srgbClr val="B5B5B5"/>
              </a:solidFill>
            </c:spPr>
            <c:extLst>
              <c:ext xmlns:c16="http://schemas.microsoft.com/office/drawing/2014/chart" uri="{C3380CC4-5D6E-409C-BE32-E72D297353CC}">
                <c16:uniqueId val="{0000000B-AA0E-40F0-8967-3A2929F87D12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'7'!$B$9:$B$14</c:f>
              <c:strCache>
                <c:ptCount val="6"/>
                <c:pt idx="0">
                  <c:v>いわし類 </c:v>
                </c:pt>
                <c:pt idx="1">
                  <c:v>さば類 </c:v>
                </c:pt>
                <c:pt idx="2">
                  <c:v>ほたてがい</c:v>
                </c:pt>
                <c:pt idx="3">
                  <c:v>さけ・ます類 </c:v>
                </c:pt>
                <c:pt idx="4">
                  <c:v>まあじ・むろあじ類</c:v>
                </c:pt>
                <c:pt idx="5">
                  <c:v>その他</c:v>
                </c:pt>
              </c:strCache>
            </c:strRef>
          </c:cat>
          <c:val>
            <c:numRef>
              <c:f>'7'!$C$9:$C$14</c:f>
              <c:numCache>
                <c:formatCode>0.0_ </c:formatCode>
                <c:ptCount val="6"/>
                <c:pt idx="0">
                  <c:v>34.9</c:v>
                </c:pt>
                <c:pt idx="1">
                  <c:v>24.1</c:v>
                </c:pt>
                <c:pt idx="2">
                  <c:v>8.5</c:v>
                </c:pt>
                <c:pt idx="3">
                  <c:v>5.5</c:v>
                </c:pt>
                <c:pt idx="4">
                  <c:v>3.4</c:v>
                </c:pt>
                <c:pt idx="5">
                  <c:v>23.6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A0E-40F0-8967-3A2929F87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3"/>
      </c:doughnutChart>
    </c:plotArea>
    <c:legend>
      <c:legendPos val="r"/>
      <c:layout>
        <c:manualLayout>
          <c:xMode val="edge"/>
          <c:yMode val="edge"/>
          <c:x val="0.74151176937677421"/>
          <c:y val="0.55352887665920325"/>
        </c:manualLayout>
      </c:layout>
      <c:overlay val="0"/>
      <c:txPr>
        <a:bodyPr/>
        <a:lstStyle/>
        <a:p>
          <a:pPr lvl="0">
            <a:defRPr sz="900" b="0" i="0">
              <a:solidFill>
                <a:srgbClr val="1A1A1A"/>
              </a:solidFill>
              <a:latin typeface="+mn-lt"/>
            </a:defRPr>
          </a:pPr>
          <a:endParaRPr lang="ja-JP"/>
        </a:p>
      </c:txPr>
    </c:legend>
    <c:plotVisOnly val="1"/>
    <c:dispBlanksAs val="zero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891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934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886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079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0471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31295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4447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06391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344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0664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66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85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49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86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76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09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9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35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2F83-7934-4888-8102-EDE1566B7D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0576C-063F-4AF5-A492-01989F5F57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6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2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7">
            <a:extLst>
              <a:ext uri="{FF2B5EF4-FFF2-40B4-BE49-F238E27FC236}">
                <a16:creationId xmlns:a16="http://schemas.microsoft.com/office/drawing/2014/main" id="{00000000-0008-0000-0800-00007760DE5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81894" y="1064532"/>
          <a:ext cx="8571820" cy="5437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935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2022-09-14T08:50:21Z</dcterms:created>
  <dcterms:modified xsi:type="dcterms:W3CDTF">2022-09-14T08:50:21Z</dcterms:modified>
</cp:coreProperties>
</file>