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______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lvl="0">
              <a:defRPr sz="1200" b="0" i="0">
                <a:solidFill>
                  <a:srgbClr val="757575"/>
                </a:solidFill>
                <a:latin typeface="+mn-lt"/>
              </a:defRPr>
            </a:pPr>
            <a:r>
              <a:rPr lang="ja-JP" altLang="en-US" sz="1200" b="0" i="0" dirty="0">
                <a:solidFill>
                  <a:srgbClr val="757575"/>
                </a:solidFill>
                <a:latin typeface="+mn-lt"/>
              </a:rPr>
              <a:t>塩干品生産量の主要品目別構成割合（全国）（</a:t>
            </a:r>
            <a:r>
              <a:rPr lang="en-US" altLang="ja-JP" sz="1200" b="0" i="0" dirty="0">
                <a:solidFill>
                  <a:srgbClr val="757575"/>
                </a:solidFill>
                <a:latin typeface="+mn-lt"/>
              </a:rPr>
              <a:t>2020</a:t>
            </a:r>
            <a:r>
              <a:rPr lang="ja-JP" altLang="en-US" sz="1200" b="0" i="0" dirty="0">
                <a:solidFill>
                  <a:srgbClr val="757575"/>
                </a:solidFill>
                <a:latin typeface="+mn-lt"/>
              </a:rPr>
              <a:t>年） </a:t>
            </a:r>
          </a:p>
        </c:rich>
      </c:tx>
      <c:overlay val="0"/>
    </c:title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2A3151"/>
              </a:solidFill>
            </c:spPr>
            <c:extLst>
              <c:ext xmlns:c16="http://schemas.microsoft.com/office/drawing/2014/chart" uri="{C3380CC4-5D6E-409C-BE32-E72D297353CC}">
                <c16:uniqueId val="{00000001-59B3-40D9-85A0-EADE9BD930AE}"/>
              </c:ext>
            </c:extLst>
          </c:dPt>
          <c:dPt>
            <c:idx val="1"/>
            <c:bubble3D val="0"/>
            <c:spPr>
              <a:solidFill>
                <a:srgbClr val="00468B"/>
              </a:solidFill>
            </c:spPr>
            <c:extLst>
              <c:ext xmlns:c16="http://schemas.microsoft.com/office/drawing/2014/chart" uri="{C3380CC4-5D6E-409C-BE32-E72D297353CC}">
                <c16:uniqueId val="{00000003-59B3-40D9-85A0-EADE9BD930AE}"/>
              </c:ext>
            </c:extLst>
          </c:dPt>
          <c:dPt>
            <c:idx val="2"/>
            <c:bubble3D val="0"/>
            <c:spPr>
              <a:solidFill>
                <a:srgbClr val="0071BC"/>
              </a:solidFill>
            </c:spPr>
            <c:extLst>
              <c:ext xmlns:c16="http://schemas.microsoft.com/office/drawing/2014/chart" uri="{C3380CC4-5D6E-409C-BE32-E72D297353CC}">
                <c16:uniqueId val="{00000005-59B3-40D9-85A0-EADE9BD930AE}"/>
              </c:ext>
            </c:extLst>
          </c:dPt>
          <c:dPt>
            <c:idx val="3"/>
            <c:bubble3D val="0"/>
            <c:spPr>
              <a:solidFill>
                <a:srgbClr val="6475BC"/>
              </a:solidFill>
            </c:spPr>
            <c:extLst>
              <c:ext xmlns:c16="http://schemas.microsoft.com/office/drawing/2014/chart" uri="{C3380CC4-5D6E-409C-BE32-E72D297353CC}">
                <c16:uniqueId val="{00000007-59B3-40D9-85A0-EADE9BD930AE}"/>
              </c:ext>
            </c:extLst>
          </c:dPt>
          <c:dPt>
            <c:idx val="4"/>
            <c:bubble3D val="0"/>
            <c:spPr>
              <a:solidFill>
                <a:srgbClr val="ACB5DC"/>
              </a:solidFill>
            </c:spPr>
            <c:extLst>
              <c:ext xmlns:c16="http://schemas.microsoft.com/office/drawing/2014/chart" uri="{C3380CC4-5D6E-409C-BE32-E72D297353CC}">
                <c16:uniqueId val="{00000009-59B3-40D9-85A0-EADE9BD930AE}"/>
              </c:ext>
            </c:extLst>
          </c:dPt>
          <c:dPt>
            <c:idx val="5"/>
            <c:bubble3D val="0"/>
            <c:spPr>
              <a:solidFill>
                <a:srgbClr val="B5B5B5"/>
              </a:solidFill>
            </c:spPr>
            <c:extLst>
              <c:ext xmlns:c16="http://schemas.microsoft.com/office/drawing/2014/chart" uri="{C3380CC4-5D6E-409C-BE32-E72D297353CC}">
                <c16:uniqueId val="{0000000B-59B3-40D9-85A0-EADE9BD930AE}"/>
              </c:ext>
            </c:extLst>
          </c:dPt>
          <c:dLbls>
            <c:spPr>
              <a:solidFill>
                <a:prstClr val="white"/>
              </a:solidFill>
              <a:ln>
                <a:solidFill>
                  <a:prstClr val="black">
                    <a:lumMod val="65000"/>
                    <a:lumOff val="35000"/>
                  </a:prstClr>
                </a:solidFill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'5'!$B$9:$B$14</c:f>
              <c:strCache>
                <c:ptCount val="6"/>
                <c:pt idx="0">
                  <c:v>ほっけ </c:v>
                </c:pt>
                <c:pt idx="1">
                  <c:v>あじ </c:v>
                </c:pt>
                <c:pt idx="2">
                  <c:v>さば </c:v>
                </c:pt>
                <c:pt idx="3">
                  <c:v>いわし </c:v>
                </c:pt>
                <c:pt idx="4">
                  <c:v>さんま </c:v>
                </c:pt>
                <c:pt idx="5">
                  <c:v>その他</c:v>
                </c:pt>
              </c:strCache>
            </c:strRef>
          </c:cat>
          <c:val>
            <c:numRef>
              <c:f>'5'!$C$9:$C$14</c:f>
              <c:numCache>
                <c:formatCode>0.0_ </c:formatCode>
                <c:ptCount val="6"/>
                <c:pt idx="0">
                  <c:v>28.2</c:v>
                </c:pt>
                <c:pt idx="1">
                  <c:v>20.100000000000001</c:v>
                </c:pt>
                <c:pt idx="2">
                  <c:v>14.1</c:v>
                </c:pt>
                <c:pt idx="3">
                  <c:v>7.1</c:v>
                </c:pt>
                <c:pt idx="4">
                  <c:v>7.1</c:v>
                </c:pt>
                <c:pt idx="5">
                  <c:v>23.4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9B3-40D9-85A0-EADE9BD930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44"/>
      </c:doughnutChart>
    </c:plotArea>
    <c:legend>
      <c:legendPos val="r"/>
      <c:layout>
        <c:manualLayout>
          <c:xMode val="edge"/>
          <c:yMode val="edge"/>
          <c:x val="0.81980125427648787"/>
          <c:y val="0.59755219622058309"/>
        </c:manualLayout>
      </c:layout>
      <c:overlay val="0"/>
      <c:txPr>
        <a:bodyPr/>
        <a:lstStyle/>
        <a:p>
          <a:pPr lvl="0">
            <a:defRPr sz="900" b="0" i="0">
              <a:solidFill>
                <a:srgbClr val="1A1A1A"/>
              </a:solidFill>
              <a:latin typeface="+mn-lt"/>
            </a:defRPr>
          </a:pPr>
          <a:endParaRPr lang="ja-JP"/>
        </a:p>
      </c:txPr>
    </c:legend>
    <c:plotVisOnly val="1"/>
    <c:dispBlanksAs val="zero"/>
    <c:showDLblsOverMax val="1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9A24-E6E2-47A0-A291-673C3C8935B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0387-BF1B-408A-850E-E880D4FED5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9998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9A24-E6E2-47A0-A291-673C3C8935B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0387-BF1B-408A-850E-E880D4FED5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956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9A24-E6E2-47A0-A291-673C3C8935B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0387-BF1B-408A-850E-E880D4FED5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277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9557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1493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92592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768249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5446151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20876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31440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9A24-E6E2-47A0-A291-673C3C8935B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0387-BF1B-408A-850E-E880D4FED5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253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9A24-E6E2-47A0-A291-673C3C8935B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0387-BF1B-408A-850E-E880D4FED5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4071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9A24-E6E2-47A0-A291-673C3C8935B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0387-BF1B-408A-850E-E880D4FED5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16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9A24-E6E2-47A0-A291-673C3C8935B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0387-BF1B-408A-850E-E880D4FED5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718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9A24-E6E2-47A0-A291-673C3C8935B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0387-BF1B-408A-850E-E880D4FED5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095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9A24-E6E2-47A0-A291-673C3C8935B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0387-BF1B-408A-850E-E880D4FED5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8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9A24-E6E2-47A0-A291-673C3C8935B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0387-BF1B-408A-850E-E880D4FED5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9386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9A24-E6E2-47A0-A291-673C3C8935B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0387-BF1B-408A-850E-E880D4FED5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81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89A24-E6E2-47A0-A291-673C3C8935B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F0387-BF1B-408A-850E-E880D4FED5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186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928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5">
            <a:extLst>
              <a:ext uri="{FF2B5EF4-FFF2-40B4-BE49-F238E27FC236}">
                <a16:creationId xmlns:a16="http://schemas.microsoft.com/office/drawing/2014/main" id="{00000000-0008-0000-0600-000056D64875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17715" y="986971"/>
          <a:ext cx="8781142" cy="5428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652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2022-09-14T08:50:19Z</dcterms:created>
  <dcterms:modified xsi:type="dcterms:W3CDTF">2022-09-14T08:50:19Z</dcterms:modified>
</cp:coreProperties>
</file>