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______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lvl="0">
              <a:defRPr sz="1200" b="0" i="0">
                <a:solidFill>
                  <a:srgbClr val="757575"/>
                </a:solidFill>
                <a:latin typeface="+mn-lt"/>
              </a:defRPr>
            </a:pPr>
            <a:r>
              <a:rPr lang="ja-JP" altLang="en-US" sz="1200" b="0" i="0" dirty="0">
                <a:solidFill>
                  <a:srgbClr val="757575"/>
                </a:solidFill>
                <a:latin typeface="+mn-lt"/>
              </a:rPr>
              <a:t>冷凍食品生産量の品目別構成割合（全国）（</a:t>
            </a:r>
            <a:r>
              <a:rPr lang="en-US" altLang="ja-JP" sz="1200" b="0" i="0" dirty="0">
                <a:solidFill>
                  <a:srgbClr val="757575"/>
                </a:solidFill>
                <a:latin typeface="+mn-lt"/>
              </a:rPr>
              <a:t>2020</a:t>
            </a:r>
            <a:r>
              <a:rPr lang="ja-JP" altLang="en-US" sz="1200" b="0" i="0" dirty="0">
                <a:solidFill>
                  <a:srgbClr val="757575"/>
                </a:solidFill>
                <a:latin typeface="+mn-lt"/>
              </a:rPr>
              <a:t>年） </a:t>
            </a:r>
          </a:p>
        </c:rich>
      </c:tx>
      <c:overlay val="0"/>
    </c:title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2A3151"/>
              </a:solidFill>
            </c:spPr>
            <c:extLst>
              <c:ext xmlns:c16="http://schemas.microsoft.com/office/drawing/2014/chart" uri="{C3380CC4-5D6E-409C-BE32-E72D297353CC}">
                <c16:uniqueId val="{00000001-AC1F-4023-82E6-F84BF2E47A4C}"/>
              </c:ext>
            </c:extLst>
          </c:dPt>
          <c:dPt>
            <c:idx val="1"/>
            <c:bubble3D val="0"/>
            <c:spPr>
              <a:solidFill>
                <a:srgbClr val="00468B"/>
              </a:solidFill>
            </c:spPr>
            <c:extLst>
              <c:ext xmlns:c16="http://schemas.microsoft.com/office/drawing/2014/chart" uri="{C3380CC4-5D6E-409C-BE32-E72D297353CC}">
                <c16:uniqueId val="{00000003-AC1F-4023-82E6-F84BF2E47A4C}"/>
              </c:ext>
            </c:extLst>
          </c:dPt>
          <c:dLbls>
            <c:spPr>
              <a:solidFill>
                <a:prstClr val="white"/>
              </a:solidFill>
              <a:ln>
                <a:solidFill>
                  <a:prstClr val="black">
                    <a:lumMod val="65000"/>
                    <a:lumOff val="35000"/>
                  </a:prstClr>
                </a:solidFill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</c:ext>
            </c:extLst>
          </c:dLbls>
          <c:cat>
            <c:strRef>
              <c:f>'4'!$B$9:$B$10</c:f>
              <c:strCache>
                <c:ptCount val="2"/>
                <c:pt idx="0">
                  <c:v>魚介類 </c:v>
                </c:pt>
                <c:pt idx="1">
                  <c:v>水産物調理食品 </c:v>
                </c:pt>
              </c:strCache>
            </c:strRef>
          </c:cat>
          <c:val>
            <c:numRef>
              <c:f>'4'!$C$9:$C$10</c:f>
              <c:numCache>
                <c:formatCode>0.0_ </c:formatCode>
                <c:ptCount val="2"/>
                <c:pt idx="0">
                  <c:v>55.1</c:v>
                </c:pt>
                <c:pt idx="1">
                  <c:v>44.9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C1F-4023-82E6-F84BF2E47A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46"/>
      </c:doughnutChart>
    </c:plotArea>
    <c:legend>
      <c:legendPos val="r"/>
      <c:layout>
        <c:manualLayout>
          <c:xMode val="edge"/>
          <c:yMode val="edge"/>
          <c:x val="0.76399610048743916"/>
          <c:y val="0.78609051020976606"/>
        </c:manualLayout>
      </c:layout>
      <c:overlay val="0"/>
      <c:txPr>
        <a:bodyPr/>
        <a:lstStyle/>
        <a:p>
          <a:pPr lvl="0">
            <a:defRPr sz="900" b="0" i="0">
              <a:solidFill>
                <a:srgbClr val="1A1A1A"/>
              </a:solidFill>
              <a:latin typeface="+mn-lt"/>
            </a:defRPr>
          </a:pPr>
          <a:endParaRPr lang="ja-JP"/>
        </a:p>
      </c:txPr>
    </c:legend>
    <c:plotVisOnly val="1"/>
    <c:dispBlanksAs val="zero"/>
    <c:showDLblsOverMax val="1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4FEBD-F89F-45C2-A51A-345D5FE9F31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0DB4E-E489-40CE-9E06-C1049A9F3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222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4FEBD-F89F-45C2-A51A-345D5FE9F31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0DB4E-E489-40CE-9E06-C1049A9F3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848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4FEBD-F89F-45C2-A51A-345D5FE9F31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0DB4E-E489-40CE-9E06-C1049A9F3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0414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097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5289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4964946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1978121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2642123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3624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112420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4FEBD-F89F-45C2-A51A-345D5FE9F31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0DB4E-E489-40CE-9E06-C1049A9F3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9372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4FEBD-F89F-45C2-A51A-345D5FE9F31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0DB4E-E489-40CE-9E06-C1049A9F3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150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4FEBD-F89F-45C2-A51A-345D5FE9F31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0DB4E-E489-40CE-9E06-C1049A9F3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45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4FEBD-F89F-45C2-A51A-345D5FE9F31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0DB4E-E489-40CE-9E06-C1049A9F3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833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4FEBD-F89F-45C2-A51A-345D5FE9F31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0DB4E-E489-40CE-9E06-C1049A9F3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985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4FEBD-F89F-45C2-A51A-345D5FE9F31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0DB4E-E489-40CE-9E06-C1049A9F3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6110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4FEBD-F89F-45C2-A51A-345D5FE9F31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0DB4E-E489-40CE-9E06-C1049A9F3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52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4FEBD-F89F-45C2-A51A-345D5FE9F31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0DB4E-E489-40CE-9E06-C1049A9F3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8359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4FEBD-F89F-45C2-A51A-345D5FE9F31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0DB4E-E489-40CE-9E06-C1049A9F3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524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038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4">
            <a:extLst>
              <a:ext uri="{FF2B5EF4-FFF2-40B4-BE49-F238E27FC236}">
                <a16:creationId xmlns:a16="http://schemas.microsoft.com/office/drawing/2014/main" id="{00000000-0008-0000-0500-0000C3F88621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304800" y="972457"/>
          <a:ext cx="8839199" cy="558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2787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2022-09-14T08:50:18Z</dcterms:created>
  <dcterms:modified xsi:type="dcterms:W3CDTF">2022-09-14T08:50:18Z</dcterms:modified>
</cp:coreProperties>
</file>