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___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lvl="0">
              <a:defRPr sz="1400" b="0" i="0">
                <a:solidFill>
                  <a:srgbClr val="757575"/>
                </a:solidFill>
                <a:latin typeface="+mn-lt"/>
              </a:defRPr>
            </a:pPr>
            <a:r>
              <a:rPr lang="ja-JP" altLang="en-US" sz="1400" b="0" i="0" dirty="0">
                <a:solidFill>
                  <a:srgbClr val="757575"/>
                </a:solidFill>
                <a:latin typeface="+mn-lt"/>
              </a:rPr>
              <a:t>ねり製品生産量の品目別構成割合（全国）（</a:t>
            </a:r>
            <a:r>
              <a:rPr lang="en-US" altLang="ja-JP" sz="1400" b="0" i="0" dirty="0">
                <a:solidFill>
                  <a:srgbClr val="757575"/>
                </a:solidFill>
                <a:latin typeface="+mn-lt"/>
              </a:rPr>
              <a:t>2020</a:t>
            </a:r>
            <a:r>
              <a:rPr lang="ja-JP" altLang="en-US" sz="1400" b="0" i="0" dirty="0">
                <a:solidFill>
                  <a:srgbClr val="757575"/>
                </a:solidFill>
                <a:latin typeface="+mn-lt"/>
              </a:rPr>
              <a:t>年） </a:t>
            </a:r>
          </a:p>
        </c:rich>
      </c:tx>
      <c:overlay val="0"/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2A3151"/>
              </a:solidFill>
            </c:spPr>
            <c:extLst>
              <c:ext xmlns:c16="http://schemas.microsoft.com/office/drawing/2014/chart" uri="{C3380CC4-5D6E-409C-BE32-E72D297353CC}">
                <c16:uniqueId val="{00000001-2543-4EEE-80CD-DE7D7DC0DFCE}"/>
              </c:ext>
            </c:extLst>
          </c:dPt>
          <c:dPt>
            <c:idx val="1"/>
            <c:bubble3D val="0"/>
            <c:spPr>
              <a:solidFill>
                <a:srgbClr val="00468B"/>
              </a:solidFill>
            </c:spPr>
            <c:extLst>
              <c:ext xmlns:c16="http://schemas.microsoft.com/office/drawing/2014/chart" uri="{C3380CC4-5D6E-409C-BE32-E72D297353CC}">
                <c16:uniqueId val="{00000003-2543-4EEE-80CD-DE7D7DC0DFCE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65000"/>
                    <a:lumOff val="35000"/>
                  </a:prstClr>
                </a:solidFill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'3'!$B$9:$B$10</c:f>
              <c:strCache>
                <c:ptCount val="2"/>
                <c:pt idx="0">
                  <c:v>かまぼこ類 </c:v>
                </c:pt>
                <c:pt idx="1">
                  <c:v>魚肉ハム・ソーセージ類</c:v>
                </c:pt>
              </c:strCache>
            </c:strRef>
          </c:cat>
          <c:val>
            <c:numRef>
              <c:f>'3'!$C$9:$C$10</c:f>
              <c:numCache>
                <c:formatCode>0.0_ </c:formatCode>
                <c:ptCount val="2"/>
                <c:pt idx="0">
                  <c:v>86.7</c:v>
                </c:pt>
                <c:pt idx="1">
                  <c:v>13.3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543-4EEE-80CD-DE7D7DC0DF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8"/>
      </c:doughnutChart>
    </c:plotArea>
    <c:legend>
      <c:legendPos val="r"/>
      <c:layout>
        <c:manualLayout>
          <c:xMode val="edge"/>
          <c:yMode val="edge"/>
          <c:x val="0.66726279696965585"/>
          <c:y val="0.7988179602549681"/>
        </c:manualLayout>
      </c:layout>
      <c:overlay val="0"/>
      <c:txPr>
        <a:bodyPr/>
        <a:lstStyle/>
        <a:p>
          <a:pPr lvl="0">
            <a:defRPr sz="900" b="0" i="0">
              <a:solidFill>
                <a:srgbClr val="1A1A1A"/>
              </a:solidFill>
              <a:latin typeface="+mn-lt"/>
            </a:defRPr>
          </a:pPr>
          <a:endParaRPr lang="ja-JP"/>
        </a:p>
      </c:txPr>
    </c:legend>
    <c:plotVisOnly val="1"/>
    <c:dispBlanksAs val="zero"/>
    <c:showDLblsOverMax val="1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4B8D-C319-4EA8-AE92-318A0799785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AC19-7046-418B-8754-2FB2D2FCEA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501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4B8D-C319-4EA8-AE92-318A0799785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AC19-7046-418B-8754-2FB2D2FCEA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90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4B8D-C319-4EA8-AE92-318A0799785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AC19-7046-418B-8754-2FB2D2FCEA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3792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540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2018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5903061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996879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70137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0214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63714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4B8D-C319-4EA8-AE92-318A0799785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AC19-7046-418B-8754-2FB2D2FCEA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7727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4B8D-C319-4EA8-AE92-318A0799785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AC19-7046-418B-8754-2FB2D2FCEA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959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4B8D-C319-4EA8-AE92-318A0799785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AC19-7046-418B-8754-2FB2D2FCEA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532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4B8D-C319-4EA8-AE92-318A0799785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AC19-7046-418B-8754-2FB2D2FCEA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7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4B8D-C319-4EA8-AE92-318A0799785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AC19-7046-418B-8754-2FB2D2FCEA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92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4B8D-C319-4EA8-AE92-318A0799785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AC19-7046-418B-8754-2FB2D2FCEA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8729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4B8D-C319-4EA8-AE92-318A0799785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AC19-7046-418B-8754-2FB2D2FCEA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59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4B8D-C319-4EA8-AE92-318A0799785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AC19-7046-418B-8754-2FB2D2FCEA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377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54B8D-C319-4EA8-AE92-318A0799785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CAC19-7046-418B-8754-2FB2D2FCEA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711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80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3">
            <a:extLst>
              <a:ext uri="{FF2B5EF4-FFF2-40B4-BE49-F238E27FC236}">
                <a16:creationId xmlns:a16="http://schemas.microsoft.com/office/drawing/2014/main" id="{00000000-0008-0000-0400-0000DB05F10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32229" y="1015999"/>
          <a:ext cx="8781142" cy="5529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940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2022-09-14T08:50:16Z</dcterms:created>
  <dcterms:modified xsi:type="dcterms:W3CDTF">2022-09-14T08:50:16Z</dcterms:modified>
</cp:coreProperties>
</file>