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__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lvl="0">
              <a:defRPr sz="1400" b="0" i="0">
                <a:solidFill>
                  <a:srgbClr val="757575"/>
                </a:solidFill>
                <a:latin typeface="+mn-lt"/>
              </a:defRPr>
            </a:pPr>
            <a:r>
              <a:rPr lang="ja-JP" altLang="en-US" sz="1400" b="0" i="0" dirty="0">
                <a:solidFill>
                  <a:srgbClr val="757575"/>
                </a:solidFill>
                <a:latin typeface="+mn-lt"/>
              </a:rPr>
              <a:t>漁業・養殖業生産量の推移（全国） </a:t>
            </a:r>
          </a:p>
        </c:rich>
      </c:tx>
      <c:overlay val="0"/>
    </c:title>
    <c:autoTitleDeleted val="0"/>
    <c:plotArea>
      <c:layout>
        <c:manualLayout>
          <c:xMode val="edge"/>
          <c:yMode val="edge"/>
          <c:x val="5.6727337403656528E-2"/>
          <c:y val="0.15101702757980565"/>
          <c:w val="0.80806144438647987"/>
          <c:h val="0.59808751173914587"/>
        </c:manualLayout>
      </c:layout>
      <c:barChart>
        <c:barDir val="col"/>
        <c:grouping val="stacked"/>
        <c:varyColors val="1"/>
        <c:ser>
          <c:idx val="0"/>
          <c:order val="0"/>
          <c:tx>
            <c:v>海面漁業</c:v>
          </c:tx>
          <c:spPr>
            <a:solidFill>
              <a:srgbClr val="2A3151"/>
            </a:solidFill>
            <a:ln cmpd="sng">
              <a:solidFill>
                <a:srgbClr val="000000"/>
              </a:solidFill>
            </a:ln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900" b="0" i="0">
                    <a:latin typeface="+mn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'2'!$B$9:$B$13</c:f>
              <c:strCache>
                <c:ptCount val="5"/>
                <c:pt idx="0">
                  <c:v>2016年</c:v>
                </c:pt>
                <c:pt idx="1">
                  <c:v>2017年</c:v>
                </c:pt>
                <c:pt idx="2">
                  <c:v>2018年</c:v>
                </c:pt>
                <c:pt idx="3">
                  <c:v>2019年</c:v>
                </c:pt>
                <c:pt idx="4">
                  <c:v>2020年</c:v>
                </c:pt>
              </c:strCache>
            </c:strRef>
          </c:cat>
          <c:val>
            <c:numRef>
              <c:f>'2'!$C$9:$C$13</c:f>
              <c:numCache>
                <c:formatCode>General</c:formatCode>
                <c:ptCount val="5"/>
                <c:pt idx="0">
                  <c:v>326.39999999999998</c:v>
                </c:pt>
                <c:pt idx="1">
                  <c:v>325.8</c:v>
                </c:pt>
                <c:pt idx="2" formatCode="0.0">
                  <c:v>335.9</c:v>
                </c:pt>
                <c:pt idx="3" formatCode="0.0">
                  <c:v>322.8</c:v>
                </c:pt>
                <c:pt idx="4" formatCode="0.0">
                  <c:v>315.7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cmpd="sng">
                    <a:solidFill>
                      <a:srgbClr val="00000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EBFF-4B20-BBB5-24DA4EE634B3}"/>
            </c:ext>
          </c:extLst>
        </c:ser>
        <c:ser>
          <c:idx val="1"/>
          <c:order val="1"/>
          <c:tx>
            <c:v>海面養殖業</c:v>
          </c:tx>
          <c:spPr>
            <a:solidFill>
              <a:srgbClr val="00468B"/>
            </a:solidFill>
            <a:ln cmpd="sng">
              <a:solidFill>
                <a:srgbClr val="000000"/>
              </a:solidFill>
            </a:ln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900" b="0" i="0">
                    <a:latin typeface="+mn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'2'!$B$9:$B$13</c:f>
              <c:strCache>
                <c:ptCount val="5"/>
                <c:pt idx="0">
                  <c:v>2016年</c:v>
                </c:pt>
                <c:pt idx="1">
                  <c:v>2017年</c:v>
                </c:pt>
                <c:pt idx="2">
                  <c:v>2018年</c:v>
                </c:pt>
                <c:pt idx="3">
                  <c:v>2019年</c:v>
                </c:pt>
                <c:pt idx="4">
                  <c:v>2020年</c:v>
                </c:pt>
              </c:strCache>
            </c:strRef>
          </c:cat>
          <c:val>
            <c:numRef>
              <c:f>'2'!$D$9:$D$13</c:f>
              <c:numCache>
                <c:formatCode>0.0</c:formatCode>
                <c:ptCount val="5"/>
                <c:pt idx="0" formatCode="General">
                  <c:v>103.3</c:v>
                </c:pt>
                <c:pt idx="1">
                  <c:v>98.6</c:v>
                </c:pt>
                <c:pt idx="2">
                  <c:v>100.5</c:v>
                </c:pt>
                <c:pt idx="3">
                  <c:v>91.5</c:v>
                </c:pt>
                <c:pt idx="4">
                  <c:v>96.7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cmpd="sng">
                    <a:solidFill>
                      <a:srgbClr val="00000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EBFF-4B20-BBB5-24DA4EE634B3}"/>
            </c:ext>
          </c:extLst>
        </c:ser>
        <c:ser>
          <c:idx val="2"/>
          <c:order val="2"/>
          <c:tx>
            <c:v>内水面漁業・養殖業</c:v>
          </c:tx>
          <c:spPr>
            <a:solidFill>
              <a:srgbClr val="0071BC"/>
            </a:solidFill>
            <a:ln cmpd="sng">
              <a:solidFill>
                <a:srgbClr val="000000"/>
              </a:solidFill>
            </a:ln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900" b="0" i="0">
                    <a:latin typeface="+mn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'2'!$B$9:$B$13</c:f>
              <c:strCache>
                <c:ptCount val="5"/>
                <c:pt idx="0">
                  <c:v>2016年</c:v>
                </c:pt>
                <c:pt idx="1">
                  <c:v>2017年</c:v>
                </c:pt>
                <c:pt idx="2">
                  <c:v>2018年</c:v>
                </c:pt>
                <c:pt idx="3">
                  <c:v>2019年</c:v>
                </c:pt>
                <c:pt idx="4">
                  <c:v>2020年</c:v>
                </c:pt>
              </c:strCache>
            </c:strRef>
          </c:cat>
          <c:val>
            <c:numRef>
              <c:f>'2'!$E$9:$E$13</c:f>
              <c:numCache>
                <c:formatCode>#,##0.0;\-#,##0.0</c:formatCode>
                <c:ptCount val="5"/>
                <c:pt idx="0" formatCode="0.0">
                  <c:v>6.3</c:v>
                </c:pt>
                <c:pt idx="1">
                  <c:v>6.2</c:v>
                </c:pt>
                <c:pt idx="2">
                  <c:v>5.7</c:v>
                </c:pt>
                <c:pt idx="3">
                  <c:v>5.3</c:v>
                </c:pt>
                <c:pt idx="4">
                  <c:v>5.0999999999999996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cmpd="sng">
                    <a:solidFill>
                      <a:srgbClr val="00000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2-EBFF-4B20-BBB5-24DA4EE634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64509184"/>
        <c:axId val="1605210149"/>
      </c:barChart>
      <c:catAx>
        <c:axId val="17645091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en-US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 lvl="0">
              <a:defRPr sz="900" b="0" i="0">
                <a:solidFill>
                  <a:srgbClr val="000000"/>
                </a:solidFill>
                <a:latin typeface="+mn-lt"/>
              </a:defRPr>
            </a:pPr>
            <a:endParaRPr lang="ja-JP"/>
          </a:p>
        </c:txPr>
        <c:crossAx val="1605210149"/>
        <c:crosses val="autoZero"/>
        <c:auto val="1"/>
        <c:lblAlgn val="ctr"/>
        <c:lblOffset val="100"/>
        <c:noMultiLvlLbl val="1"/>
      </c:catAx>
      <c:valAx>
        <c:axId val="1605210149"/>
        <c:scaling>
          <c:orientation val="minMax"/>
        </c:scaling>
        <c:delete val="0"/>
        <c:axPos val="l"/>
        <c:majorGridlines>
          <c:spPr>
            <a:ln>
              <a:solidFill>
                <a:srgbClr val="B7B7B7"/>
              </a:solidFill>
            </a:ln>
          </c:spPr>
        </c:majorGridlines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en-US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ln/>
        </c:spPr>
        <c:txPr>
          <a:bodyPr/>
          <a:lstStyle/>
          <a:p>
            <a:pPr lvl="0">
              <a:defRPr sz="900" b="0" i="0">
                <a:solidFill>
                  <a:srgbClr val="000000"/>
                </a:solidFill>
                <a:latin typeface="+mn-lt"/>
              </a:defRPr>
            </a:pPr>
            <a:endParaRPr lang="ja-JP"/>
          </a:p>
        </c:txPr>
        <c:crossAx val="1764509184"/>
        <c:crosses val="autoZero"/>
        <c:crossBetween val="between"/>
        <c:majorUnit val="100"/>
      </c:valAx>
    </c:plotArea>
    <c:legend>
      <c:legendPos val="b"/>
      <c:overlay val="0"/>
      <c:txPr>
        <a:bodyPr/>
        <a:lstStyle/>
        <a:p>
          <a:pPr lvl="0">
            <a:defRPr sz="900" b="0" i="0">
              <a:solidFill>
                <a:srgbClr val="1A1A1A"/>
              </a:solidFill>
              <a:latin typeface="+mn-lt"/>
            </a:defRPr>
          </a:pPr>
          <a:endParaRPr lang="ja-JP"/>
        </a:p>
      </c:txPr>
    </c:legend>
    <c:plotVisOnly val="1"/>
    <c:dispBlanksAs val="zero"/>
    <c:showDLblsOverMax val="1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0139-98D6-441C-82AF-7112E9F27E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2DC9-0A5E-4CBA-B086-83C697E42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165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0139-98D6-441C-82AF-7112E9F27E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2DC9-0A5E-4CBA-B086-83C697E42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80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0139-98D6-441C-82AF-7112E9F27E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2DC9-0A5E-4CBA-B086-83C697E42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129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801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5796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17484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4075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135207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25055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9929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0139-98D6-441C-82AF-7112E9F27E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2DC9-0A5E-4CBA-B086-83C697E42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14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0139-98D6-441C-82AF-7112E9F27E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2DC9-0A5E-4CBA-B086-83C697E42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4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0139-98D6-441C-82AF-7112E9F27E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2DC9-0A5E-4CBA-B086-83C697E42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94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0139-98D6-441C-82AF-7112E9F27E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2DC9-0A5E-4CBA-B086-83C697E42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770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0139-98D6-441C-82AF-7112E9F27E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2DC9-0A5E-4CBA-B086-83C697E42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34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0139-98D6-441C-82AF-7112E9F27E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2DC9-0A5E-4CBA-B086-83C697E42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642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0139-98D6-441C-82AF-7112E9F27E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2DC9-0A5E-4CBA-B086-83C697E42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040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0139-98D6-441C-82AF-7112E9F27E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2DC9-0A5E-4CBA-B086-83C697E42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995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C0139-98D6-441C-82AF-7112E9F27E6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62DC9-0A5E-4CBA-B086-83C697E42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31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87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2">
            <a:extLst>
              <a:ext uri="{FF2B5EF4-FFF2-40B4-BE49-F238E27FC236}">
                <a16:creationId xmlns:a16="http://schemas.microsoft.com/office/drawing/2014/main" id="{00000000-0008-0000-0300-0000BDB7C15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48343" y="972457"/>
          <a:ext cx="8636000" cy="5529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027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2022-09-14T08:50:15Z</dcterms:created>
  <dcterms:modified xsi:type="dcterms:W3CDTF">2022-09-14T08:50:15Z</dcterms:modified>
</cp:coreProperties>
</file>