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4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400" b="0" i="0" dirty="0">
                <a:solidFill>
                  <a:srgbClr val="757575"/>
                </a:solidFill>
                <a:latin typeface="+mn-lt"/>
              </a:rPr>
              <a:t>母性保護制度利用期間期間中に賃金支給がある事業所割合 </a:t>
            </a:r>
          </a:p>
        </c:rich>
      </c:tx>
      <c:overlay val="0"/>
    </c:title>
    <c:autoTitleDeleted val="0"/>
    <c:plotArea>
      <c:layout>
        <c:manualLayout>
          <c:xMode val="edge"/>
          <c:yMode val="edge"/>
          <c:x val="0.12441273170765717"/>
          <c:y val="0.16047708848599399"/>
          <c:w val="0.83764125990969662"/>
          <c:h val="0.76984687817939557"/>
        </c:manualLayout>
      </c:layout>
      <c:barChart>
        <c:barDir val="bar"/>
        <c:grouping val="clustered"/>
        <c:varyColors val="1"/>
        <c:ser>
          <c:idx val="0"/>
          <c:order val="0"/>
          <c:tx>
            <c:v>2020年度</c:v>
          </c:tx>
          <c:spPr>
            <a:solidFill>
              <a:srgbClr val="0071BC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'7'!$C$9:$E$9</c:f>
              <c:strCache>
                <c:ptCount val="3"/>
                <c:pt idx="0">
                  <c:v>生理休暇</c:v>
                </c:pt>
                <c:pt idx="1">
                  <c:v>育児時間</c:v>
                </c:pt>
                <c:pt idx="2">
                  <c:v>産前産後休業</c:v>
                </c:pt>
              </c:strCache>
            </c:strRef>
          </c:cat>
          <c:val>
            <c:numRef>
              <c:f>'7'!$C$12:$E$12</c:f>
              <c:numCache>
                <c:formatCode>0.0_ </c:formatCode>
                <c:ptCount val="3"/>
                <c:pt idx="0">
                  <c:v>29</c:v>
                </c:pt>
                <c:pt idx="1">
                  <c:v>25.3</c:v>
                </c:pt>
                <c:pt idx="2">
                  <c:v>24.7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B798-4C62-B872-05BAE4C57F9A}"/>
            </c:ext>
          </c:extLst>
        </c:ser>
        <c:ser>
          <c:idx val="1"/>
          <c:order val="1"/>
          <c:tx>
            <c:v>2015年度</c:v>
          </c:tx>
          <c:spPr>
            <a:solidFill>
              <a:srgbClr val="00468B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'7'!$C$9:$E$9</c:f>
              <c:strCache>
                <c:ptCount val="3"/>
                <c:pt idx="0">
                  <c:v>生理休暇</c:v>
                </c:pt>
                <c:pt idx="1">
                  <c:v>育児時間</c:v>
                </c:pt>
                <c:pt idx="2">
                  <c:v>産前産後休業</c:v>
                </c:pt>
              </c:strCache>
            </c:strRef>
          </c:cat>
          <c:val>
            <c:numRef>
              <c:f>'7'!$C$11:$E$11</c:f>
              <c:numCache>
                <c:formatCode>0.0_ </c:formatCode>
                <c:ptCount val="3"/>
                <c:pt idx="0">
                  <c:v>25.5</c:v>
                </c:pt>
                <c:pt idx="1">
                  <c:v>17.399999999999999</c:v>
                </c:pt>
                <c:pt idx="2">
                  <c:v>18.5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B798-4C62-B872-05BAE4C57F9A}"/>
            </c:ext>
          </c:extLst>
        </c:ser>
        <c:ser>
          <c:idx val="2"/>
          <c:order val="2"/>
          <c:tx>
            <c:v>2007年度</c:v>
          </c:tx>
          <c:spPr>
            <a:solidFill>
              <a:srgbClr val="2A3151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'7'!$C$9:$E$9</c:f>
              <c:strCache>
                <c:ptCount val="3"/>
                <c:pt idx="0">
                  <c:v>生理休暇</c:v>
                </c:pt>
                <c:pt idx="1">
                  <c:v>育児時間</c:v>
                </c:pt>
                <c:pt idx="2">
                  <c:v>産前産後休業</c:v>
                </c:pt>
              </c:strCache>
            </c:strRef>
          </c:cat>
          <c:val>
            <c:numRef>
              <c:f>'7'!$C$10:$E$10</c:f>
              <c:numCache>
                <c:formatCode>0.0_ </c:formatCode>
                <c:ptCount val="3"/>
                <c:pt idx="0">
                  <c:v>42.8</c:v>
                </c:pt>
                <c:pt idx="1">
                  <c:v>36.1</c:v>
                </c:pt>
                <c:pt idx="2">
                  <c:v>28.1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B798-4C62-B872-05BAE4C57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1637314"/>
        <c:axId val="441355408"/>
      </c:barChart>
      <c:catAx>
        <c:axId val="641637314"/>
        <c:scaling>
          <c:orientation val="maxMin"/>
        </c:scaling>
        <c:delete val="0"/>
        <c:axPos val="l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441355408"/>
        <c:crosses val="autoZero"/>
        <c:auto val="1"/>
        <c:lblAlgn val="ctr"/>
        <c:lblOffset val="100"/>
        <c:noMultiLvlLbl val="1"/>
      </c:catAx>
      <c:valAx>
        <c:axId val="441355408"/>
        <c:scaling>
          <c:orientation val="minMax"/>
          <c:max val="50"/>
        </c:scaling>
        <c:delete val="0"/>
        <c:axPos val="b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0.0_ 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641637314"/>
        <c:crosses val="max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3012698611899016"/>
          <c:y val="0.2173773613552934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36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85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12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200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1812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56671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01332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39435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614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9010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98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75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27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11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4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02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26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0D7EE-30C0-4F9C-B59E-7D10827EE2D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B501E-06F6-48D0-9A68-15E98BC1E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12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77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7">
            <a:extLst>
              <a:ext uri="{FF2B5EF4-FFF2-40B4-BE49-F238E27FC236}">
                <a16:creationId xmlns:a16="http://schemas.microsoft.com/office/drawing/2014/main" id="{00000000-0008-0000-0800-00005692731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" y="986971"/>
          <a:ext cx="8897256" cy="5558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366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2022-09-14T08:50:13Z</dcterms:created>
  <dcterms:modified xsi:type="dcterms:W3CDTF">2022-09-14T08:50:13Z</dcterms:modified>
</cp:coreProperties>
</file>