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事業所規模別介護休暇制度の規定あり事業所割合</a:t>
            </a:r>
          </a:p>
        </c:rich>
      </c:tx>
      <c:overlay val="0"/>
    </c:title>
    <c:autoTitleDeleted val="0"/>
    <c:plotArea>
      <c:layout>
        <c:manualLayout>
          <c:xMode val="edge"/>
          <c:yMode val="edge"/>
          <c:x val="0.11901851625006751"/>
          <c:y val="0.17423714417201971"/>
          <c:w val="0.83891807235254168"/>
          <c:h val="0.79130899514587771"/>
        </c:manualLayout>
      </c:layout>
      <c:barChart>
        <c:barDir val="bar"/>
        <c:grouping val="clustered"/>
        <c:varyColors val="1"/>
        <c:ser>
          <c:idx val="0"/>
          <c:order val="0"/>
          <c:tx>
            <c:v>2020年度</c:v>
          </c:tx>
          <c:spPr>
            <a:solidFill>
              <a:srgbClr val="0071BC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'6'!$C$9:$F$9</c:f>
              <c:strCache>
                <c:ptCount val="4"/>
                <c:pt idx="0">
                  <c:v>5～29人</c:v>
                </c:pt>
                <c:pt idx="1">
                  <c:v>30～99人</c:v>
                </c:pt>
                <c:pt idx="2">
                  <c:v>100～499人</c:v>
                </c:pt>
                <c:pt idx="3">
                  <c:v>500人以上</c:v>
                </c:pt>
              </c:strCache>
            </c:strRef>
          </c:cat>
          <c:val>
            <c:numRef>
              <c:f>'6'!$C$12:$F$12</c:f>
              <c:numCache>
                <c:formatCode>0.0_ </c:formatCode>
                <c:ptCount val="4"/>
                <c:pt idx="0">
                  <c:v>59.4</c:v>
                </c:pt>
                <c:pt idx="1">
                  <c:v>79.400000000000006</c:v>
                </c:pt>
                <c:pt idx="2">
                  <c:v>86.8</c:v>
                </c:pt>
                <c:pt idx="3">
                  <c:v>92.8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4A10-49B4-BCCF-5C00AA94A5C0}"/>
            </c:ext>
          </c:extLst>
        </c:ser>
        <c:ser>
          <c:idx val="1"/>
          <c:order val="1"/>
          <c:tx>
            <c:v>2018年度</c:v>
          </c:tx>
          <c:spPr>
            <a:solidFill>
              <a:srgbClr val="00468B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'6'!$C$9:$F$9</c:f>
              <c:strCache>
                <c:ptCount val="4"/>
                <c:pt idx="0">
                  <c:v>5～29人</c:v>
                </c:pt>
                <c:pt idx="1">
                  <c:v>30～99人</c:v>
                </c:pt>
                <c:pt idx="2">
                  <c:v>100～499人</c:v>
                </c:pt>
                <c:pt idx="3">
                  <c:v>500人以上</c:v>
                </c:pt>
              </c:strCache>
            </c:strRef>
          </c:cat>
          <c:val>
            <c:numRef>
              <c:f>'6'!$C$11:$F$11</c:f>
              <c:numCache>
                <c:formatCode>0.0_ </c:formatCode>
                <c:ptCount val="4"/>
                <c:pt idx="0">
                  <c:v>56.5</c:v>
                </c:pt>
                <c:pt idx="1">
                  <c:v>78.8</c:v>
                </c:pt>
                <c:pt idx="2">
                  <c:v>89.6</c:v>
                </c:pt>
                <c:pt idx="3">
                  <c:v>93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4A10-49B4-BCCF-5C00AA94A5C0}"/>
            </c:ext>
          </c:extLst>
        </c:ser>
        <c:ser>
          <c:idx val="2"/>
          <c:order val="2"/>
          <c:tx>
            <c:v>2017年度</c:v>
          </c:tx>
          <c:spPr>
            <a:solidFill>
              <a:srgbClr val="2A3151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'6'!$C$9:$F$9</c:f>
              <c:strCache>
                <c:ptCount val="4"/>
                <c:pt idx="0">
                  <c:v>5～29人</c:v>
                </c:pt>
                <c:pt idx="1">
                  <c:v>30～99人</c:v>
                </c:pt>
                <c:pt idx="2">
                  <c:v>100～499人</c:v>
                </c:pt>
                <c:pt idx="3">
                  <c:v>500人以上</c:v>
                </c:pt>
              </c:strCache>
            </c:strRef>
          </c:cat>
          <c:val>
            <c:numRef>
              <c:f>'6'!$C$10:$F$10</c:f>
              <c:numCache>
                <c:formatCode>0.0_ </c:formatCode>
                <c:ptCount val="4"/>
                <c:pt idx="0">
                  <c:v>60.9</c:v>
                </c:pt>
                <c:pt idx="1">
                  <c:v>81.2</c:v>
                </c:pt>
                <c:pt idx="2">
                  <c:v>92.7</c:v>
                </c:pt>
                <c:pt idx="3">
                  <c:v>96.7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4A10-49B4-BCCF-5C00AA94A5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5211247"/>
        <c:axId val="1257048942"/>
      </c:barChart>
      <c:catAx>
        <c:axId val="875211247"/>
        <c:scaling>
          <c:orientation val="maxMin"/>
        </c:scaling>
        <c:delete val="0"/>
        <c:axPos val="l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257048942"/>
        <c:crosses val="autoZero"/>
        <c:auto val="1"/>
        <c:lblAlgn val="ctr"/>
        <c:lblOffset val="100"/>
        <c:noMultiLvlLbl val="1"/>
      </c:catAx>
      <c:valAx>
        <c:axId val="1257048942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0.0_ 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875211247"/>
        <c:crosses val="max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1614915977929492"/>
          <c:y val="0.78158915904464399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86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18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86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3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8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71057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58109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82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480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8292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80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17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25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44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86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5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7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1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9622-5E82-4256-BD06-738D26C7AA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53522-FF8B-42BA-9759-331C92665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7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9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6">
            <a:extLst>
              <a:ext uri="{FF2B5EF4-FFF2-40B4-BE49-F238E27FC236}">
                <a16:creationId xmlns:a16="http://schemas.microsoft.com/office/drawing/2014/main" id="{00000000-0008-0000-0700-0000105E306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0630" y="1059543"/>
          <a:ext cx="8723084" cy="545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51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2022-09-14T08:50:12Z</dcterms:created>
  <dcterms:modified xsi:type="dcterms:W3CDTF">2022-09-14T08:50:12Z</dcterms:modified>
</cp:coreProperties>
</file>