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lvl="0">
              <a:defRPr sz="1400" b="0" i="0">
                <a:solidFill>
                  <a:srgbClr val="757575"/>
                </a:solidFill>
                <a:latin typeface="+mn-lt"/>
              </a:defRPr>
            </a:pPr>
            <a:r>
              <a:rPr lang="ja-JP" altLang="en-US" sz="1400" b="0" i="0" dirty="0">
                <a:solidFill>
                  <a:srgbClr val="757575"/>
                </a:solidFill>
                <a:latin typeface="+mn-lt"/>
              </a:rPr>
              <a:t> 介護休暇制度の規定あり事業所割合 </a:t>
            </a:r>
          </a:p>
        </c:rich>
      </c:tx>
      <c:overlay val="0"/>
    </c:title>
    <c:autoTitleDeleted val="0"/>
    <c:plotArea>
      <c:layout>
        <c:manualLayout>
          <c:xMode val="edge"/>
          <c:yMode val="edge"/>
          <c:x val="7.7817672007818042E-2"/>
          <c:y val="0.14858751065455325"/>
          <c:w val="0.86990734095343714"/>
          <c:h val="0.75808506832383804"/>
        </c:manualLayout>
      </c:layout>
      <c:lineChart>
        <c:grouping val="standard"/>
        <c:varyColors val="1"/>
        <c:ser>
          <c:idx val="0"/>
          <c:order val="0"/>
          <c:tx>
            <c:v>5人以上</c:v>
          </c:tx>
          <c:spPr>
            <a:ln w="28575" cmpd="sng">
              <a:solidFill>
                <a:srgbClr val="00468B">
                  <a:alpha val="100000"/>
                </a:srgbClr>
              </a:solidFill>
            </a:ln>
          </c:spPr>
          <c:marker>
            <c:symbol val="circle"/>
            <c:size val="5"/>
            <c:spPr>
              <a:solidFill>
                <a:srgbClr val="00468B">
                  <a:alpha val="100000"/>
                </a:srgbClr>
              </a:solidFill>
              <a:ln cmpd="sng">
                <a:solidFill>
                  <a:srgbClr val="00468B">
                    <a:alpha val="100000"/>
                  </a:srgbClr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'5'!$C$9:$G$9</c:f>
              <c:numCache>
                <c:formatCode>General</c:formatCode>
                <c:ptCount val="5"/>
                <c:pt idx="0">
                  <c:v>2011</c:v>
                </c:pt>
                <c:pt idx="1">
                  <c:v>2014</c:v>
                </c:pt>
                <c:pt idx="2">
                  <c:v>2017</c:v>
                </c:pt>
                <c:pt idx="3">
                  <c:v>2018</c:v>
                </c:pt>
                <c:pt idx="4">
                  <c:v>2020</c:v>
                </c:pt>
              </c:numCache>
            </c:numRef>
          </c:cat>
          <c:val>
            <c:numRef>
              <c:f>'5'!$C$10:$G$10</c:f>
              <c:numCache>
                <c:formatCode>0.0_ </c:formatCode>
                <c:ptCount val="5"/>
                <c:pt idx="0">
                  <c:v>67.099999999999994</c:v>
                </c:pt>
                <c:pt idx="1">
                  <c:v>62.2</c:v>
                </c:pt>
                <c:pt idx="2">
                  <c:v>64.8</c:v>
                </c:pt>
                <c:pt idx="3">
                  <c:v>60.8</c:v>
                </c:pt>
                <c:pt idx="4">
                  <c:v>63.1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8F-40A9-A90E-2557049C9218}"/>
            </c:ext>
          </c:extLst>
        </c:ser>
        <c:ser>
          <c:idx val="1"/>
          <c:order val="1"/>
          <c:tx>
            <c:v>30人以上</c:v>
          </c:tx>
          <c:spPr>
            <a:ln w="28575" cmpd="sng">
              <a:solidFill>
                <a:srgbClr val="2A3151">
                  <a:alpha val="100000"/>
                </a:srgbClr>
              </a:solidFill>
            </a:ln>
          </c:spPr>
          <c:marker>
            <c:symbol val="circle"/>
            <c:size val="5"/>
            <c:spPr>
              <a:solidFill>
                <a:srgbClr val="2A3151">
                  <a:alpha val="100000"/>
                </a:srgbClr>
              </a:solidFill>
              <a:ln cmpd="sng">
                <a:solidFill>
                  <a:srgbClr val="2A3151">
                    <a:alpha val="100000"/>
                  </a:srgbClr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'5'!$C$9:$G$9</c:f>
              <c:numCache>
                <c:formatCode>General</c:formatCode>
                <c:ptCount val="5"/>
                <c:pt idx="0">
                  <c:v>2011</c:v>
                </c:pt>
                <c:pt idx="1">
                  <c:v>2014</c:v>
                </c:pt>
                <c:pt idx="2">
                  <c:v>2017</c:v>
                </c:pt>
                <c:pt idx="3">
                  <c:v>2018</c:v>
                </c:pt>
                <c:pt idx="4">
                  <c:v>2020</c:v>
                </c:pt>
              </c:numCache>
            </c:numRef>
          </c:cat>
          <c:val>
            <c:numRef>
              <c:f>'5'!$C$11:$G$11</c:f>
              <c:numCache>
                <c:formatCode>0.0_ </c:formatCode>
                <c:ptCount val="5"/>
                <c:pt idx="0">
                  <c:v>85.9</c:v>
                </c:pt>
                <c:pt idx="1">
                  <c:v>80.599999999999994</c:v>
                </c:pt>
                <c:pt idx="2">
                  <c:v>83.5</c:v>
                </c:pt>
                <c:pt idx="3">
                  <c:v>81</c:v>
                </c:pt>
                <c:pt idx="4">
                  <c:v>80.900000000000006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8F-40A9-A90E-2557049C92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4096918"/>
        <c:axId val="555500242"/>
      </c:lineChart>
      <c:catAx>
        <c:axId val="131409691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 lvl="0">
              <a:defRPr sz="900" b="0" i="0">
                <a:solidFill>
                  <a:srgbClr val="000000"/>
                </a:solidFill>
                <a:latin typeface="+mn-lt"/>
              </a:defRPr>
            </a:pPr>
            <a:endParaRPr lang="ja-JP"/>
          </a:p>
        </c:txPr>
        <c:crossAx val="555500242"/>
        <c:crosses val="autoZero"/>
        <c:auto val="1"/>
        <c:lblAlgn val="ctr"/>
        <c:lblOffset val="100"/>
        <c:noMultiLvlLbl val="1"/>
      </c:catAx>
      <c:valAx>
        <c:axId val="555500242"/>
        <c:scaling>
          <c:orientation val="minMax"/>
        </c:scaling>
        <c:delete val="0"/>
        <c:axPos val="l"/>
        <c:majorGridlines>
          <c:spPr>
            <a:ln>
              <a:solidFill>
                <a:srgbClr val="B7B7B7"/>
              </a:solidFill>
            </a:ln>
          </c:spPr>
        </c:majorGridlines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#,##0.0_);[Red]\(#,##0.0\)" sourceLinked="0"/>
        <c:majorTickMark val="none"/>
        <c:minorTickMark val="none"/>
        <c:tickLblPos val="nextTo"/>
        <c:spPr>
          <a:ln/>
        </c:spPr>
        <c:txPr>
          <a:bodyPr/>
          <a:lstStyle/>
          <a:p>
            <a:pPr lvl="0">
              <a:defRPr sz="900" b="0" i="0">
                <a:solidFill>
                  <a:srgbClr val="000000"/>
                </a:solidFill>
                <a:latin typeface="+mn-lt"/>
              </a:defRPr>
            </a:pPr>
            <a:endParaRPr lang="ja-JP"/>
          </a:p>
        </c:txPr>
        <c:crossAx val="1314096918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79789224756357879"/>
          <c:y val="0.77828884911428453"/>
        </c:manualLayout>
      </c:layout>
      <c:overlay val="0"/>
      <c:txPr>
        <a:bodyPr/>
        <a:lstStyle/>
        <a:p>
          <a:pPr lvl="0">
            <a:defRPr sz="900" b="0" i="0">
              <a:solidFill>
                <a:srgbClr val="1A1A1A"/>
              </a:solidFill>
              <a:latin typeface="+mn-lt"/>
            </a:defRPr>
          </a:pPr>
          <a:endParaRPr lang="ja-JP"/>
        </a:p>
      </c:txPr>
    </c:legend>
    <c:plotVisOnly val="1"/>
    <c:dispBlanksAs val="zero"/>
    <c:showDLblsOverMax val="1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E36D-E50A-413F-87C6-4E906AA7826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F18D-137A-479D-9CA6-5F2E02898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001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E36D-E50A-413F-87C6-4E906AA7826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F18D-137A-479D-9CA6-5F2E02898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011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E36D-E50A-413F-87C6-4E906AA7826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F18D-137A-479D-9CA6-5F2E02898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981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922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3428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93517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53248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46090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64886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5260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E36D-E50A-413F-87C6-4E906AA7826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F18D-137A-479D-9CA6-5F2E02898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230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E36D-E50A-413F-87C6-4E906AA7826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F18D-137A-479D-9CA6-5F2E02898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00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E36D-E50A-413F-87C6-4E906AA7826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F18D-137A-479D-9CA6-5F2E02898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12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E36D-E50A-413F-87C6-4E906AA7826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F18D-137A-479D-9CA6-5F2E02898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61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E36D-E50A-413F-87C6-4E906AA7826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F18D-137A-479D-9CA6-5F2E02898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175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E36D-E50A-413F-87C6-4E906AA7826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F18D-137A-479D-9CA6-5F2E02898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915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E36D-E50A-413F-87C6-4E906AA7826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F18D-137A-479D-9CA6-5F2E02898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12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E36D-E50A-413F-87C6-4E906AA7826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FF18D-137A-479D-9CA6-5F2E02898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637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EE36D-E50A-413F-87C6-4E906AA7826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FF18D-137A-479D-9CA6-5F2E028982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47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3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5">
            <a:extLst>
              <a:ext uri="{FF2B5EF4-FFF2-40B4-BE49-F238E27FC236}">
                <a16:creationId xmlns:a16="http://schemas.microsoft.com/office/drawing/2014/main" id="{00000000-0008-0000-0600-0000BCEFA92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943429"/>
          <a:ext cx="8897257" cy="5500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003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2022-09-14T08:50:10Z</dcterms:created>
  <dcterms:modified xsi:type="dcterms:W3CDTF">2022-09-14T08:50:10Z</dcterms:modified>
</cp:coreProperties>
</file>