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事業所規模別子の看護休暇制度の規定あり事業所割合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tx>
            <c:v>2020年度</c:v>
          </c:tx>
          <c:spPr>
            <a:solidFill>
              <a:srgbClr val="0071BC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'4'!$C$9:$F$9</c:f>
              <c:strCache>
                <c:ptCount val="4"/>
                <c:pt idx="0">
                  <c:v>5～29人</c:v>
                </c:pt>
                <c:pt idx="1">
                  <c:v>30～99人</c:v>
                </c:pt>
                <c:pt idx="2">
                  <c:v>100～499人</c:v>
                </c:pt>
                <c:pt idx="3">
                  <c:v>500人以上</c:v>
                </c:pt>
              </c:strCache>
            </c:strRef>
          </c:cat>
          <c:val>
            <c:numRef>
              <c:f>'4'!$C$12:$F$12</c:f>
              <c:numCache>
                <c:formatCode>0.0_ </c:formatCode>
                <c:ptCount val="4"/>
                <c:pt idx="0">
                  <c:v>58.6</c:v>
                </c:pt>
                <c:pt idx="1">
                  <c:v>78.8</c:v>
                </c:pt>
                <c:pt idx="2">
                  <c:v>87.2</c:v>
                </c:pt>
                <c:pt idx="3">
                  <c:v>93.3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6FB8-4DDB-BE00-4208DBE0E102}"/>
            </c:ext>
          </c:extLst>
        </c:ser>
        <c:ser>
          <c:idx val="1"/>
          <c:order val="1"/>
          <c:tx>
            <c:v>2018年度</c:v>
          </c:tx>
          <c:spPr>
            <a:solidFill>
              <a:srgbClr val="00468B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'4'!$C$9:$F$9</c:f>
              <c:strCache>
                <c:ptCount val="4"/>
                <c:pt idx="0">
                  <c:v>5～29人</c:v>
                </c:pt>
                <c:pt idx="1">
                  <c:v>30～99人</c:v>
                </c:pt>
                <c:pt idx="2">
                  <c:v>100～499人</c:v>
                </c:pt>
                <c:pt idx="3">
                  <c:v>500人以上</c:v>
                </c:pt>
              </c:strCache>
            </c:strRef>
          </c:cat>
          <c:val>
            <c:numRef>
              <c:f>'4'!$C$11:$F$11</c:f>
              <c:numCache>
                <c:formatCode>0.0_ </c:formatCode>
                <c:ptCount val="4"/>
                <c:pt idx="0">
                  <c:v>56.2</c:v>
                </c:pt>
                <c:pt idx="1">
                  <c:v>78.8</c:v>
                </c:pt>
                <c:pt idx="2">
                  <c:v>92.5</c:v>
                </c:pt>
                <c:pt idx="3">
                  <c:v>98.7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6FB8-4DDB-BE00-4208DBE0E102}"/>
            </c:ext>
          </c:extLst>
        </c:ser>
        <c:ser>
          <c:idx val="2"/>
          <c:order val="2"/>
          <c:tx>
            <c:v>2014年度</c:v>
          </c:tx>
          <c:spPr>
            <a:solidFill>
              <a:srgbClr val="2A3151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'4'!$C$9:$F$9</c:f>
              <c:strCache>
                <c:ptCount val="4"/>
                <c:pt idx="0">
                  <c:v>5～29人</c:v>
                </c:pt>
                <c:pt idx="1">
                  <c:v>30～99人</c:v>
                </c:pt>
                <c:pt idx="2">
                  <c:v>100～499人</c:v>
                </c:pt>
                <c:pt idx="3">
                  <c:v>500人以上</c:v>
                </c:pt>
              </c:strCache>
            </c:strRef>
          </c:cat>
          <c:val>
            <c:numRef>
              <c:f>'4'!$C$10:$F$10</c:f>
              <c:numCache>
                <c:formatCode>0.0_ </c:formatCode>
                <c:ptCount val="4"/>
                <c:pt idx="0">
                  <c:v>51.2</c:v>
                </c:pt>
                <c:pt idx="1">
                  <c:v>78.400000000000006</c:v>
                </c:pt>
                <c:pt idx="2">
                  <c:v>91.6</c:v>
                </c:pt>
                <c:pt idx="3">
                  <c:v>98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6FB8-4DDB-BE00-4208DBE0E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90742"/>
        <c:axId val="77650034"/>
      </c:barChart>
      <c:catAx>
        <c:axId val="63990742"/>
        <c:scaling>
          <c:orientation val="maxMin"/>
        </c:scaling>
        <c:delete val="0"/>
        <c:axPos val="l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77650034"/>
        <c:crosses val="autoZero"/>
        <c:auto val="1"/>
        <c:lblAlgn val="ctr"/>
        <c:lblOffset val="100"/>
        <c:noMultiLvlLbl val="1"/>
      </c:catAx>
      <c:valAx>
        <c:axId val="77650034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0.0_ 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63990742"/>
        <c:crosses val="max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6049026028419562"/>
          <c:y val="0.82108556160557056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74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63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03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6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3586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94380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17331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951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787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4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57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84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08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33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4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05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36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CB4-0D13-4E4C-AC82-17AC6DFA79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4ED7D-947A-4363-A741-89527E7B7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60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4">
            <a:extLst>
              <a:ext uri="{FF2B5EF4-FFF2-40B4-BE49-F238E27FC236}">
                <a16:creationId xmlns:a16="http://schemas.microsoft.com/office/drawing/2014/main" id="{00000000-0008-0000-0500-00007E079B1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33829" y="990599"/>
          <a:ext cx="8316685" cy="543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566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2022-09-14T08:50:11Z</dcterms:created>
  <dcterms:modified xsi:type="dcterms:W3CDTF">2022-09-14T08:50:11Z</dcterms:modified>
</cp:coreProperties>
</file>