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2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育児のための所定労働時間の短縮措置等の制度の導入状況（複数回答）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46817037198413441"/>
          <c:y val="0.11902782152230972"/>
          <c:w val="0.43623485799452932"/>
          <c:h val="0.82056272965879262"/>
        </c:manualLayout>
      </c:layout>
      <c:barChart>
        <c:barDir val="bar"/>
        <c:grouping val="clustered"/>
        <c:varyColors val="1"/>
        <c:ser>
          <c:idx val="0"/>
          <c:order val="0"/>
          <c:tx>
            <c:v>2018年度</c:v>
          </c:tx>
          <c:spPr>
            <a:solidFill>
              <a:srgbClr val="2A3151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'3'!$C$9:$J$9</c:f>
              <c:strCache>
                <c:ptCount val="8"/>
                <c:pt idx="0">
                  <c:v>短時間勤務制度</c:v>
                </c:pt>
                <c:pt idx="1">
                  <c:v>所定外労働の制限</c:v>
                </c:pt>
                <c:pt idx="2">
                  <c:v>育児の場合に利用できる
フレックスタイム制度</c:v>
                </c:pt>
                <c:pt idx="3">
                  <c:v>始業・終業時刻の繰上げ・繰下げ</c:v>
                </c:pt>
                <c:pt idx="4">
                  <c:v>事業所内保育施設</c:v>
                </c:pt>
                <c:pt idx="5">
                  <c:v>育児に要する経費の援助措置</c:v>
                </c:pt>
                <c:pt idx="6">
                  <c:v>育児休業に準ずる措置</c:v>
                </c:pt>
                <c:pt idx="7">
                  <c:v>テレワーク（在宅勤務等）</c:v>
                </c:pt>
              </c:strCache>
            </c:strRef>
          </c:cat>
          <c:val>
            <c:numRef>
              <c:f>'3'!$C$10:$J$10</c:f>
              <c:numCache>
                <c:formatCode>0.0_ </c:formatCode>
                <c:ptCount val="8"/>
                <c:pt idx="0">
                  <c:v>65.099999999999994</c:v>
                </c:pt>
                <c:pt idx="1">
                  <c:v>60.3</c:v>
                </c:pt>
                <c:pt idx="2">
                  <c:v>15.4</c:v>
                </c:pt>
                <c:pt idx="3">
                  <c:v>38</c:v>
                </c:pt>
                <c:pt idx="4">
                  <c:v>3.7</c:v>
                </c:pt>
                <c:pt idx="5">
                  <c:v>6.9</c:v>
                </c:pt>
                <c:pt idx="6">
                  <c:v>18.899999999999999</c:v>
                </c:pt>
                <c:pt idx="7">
                  <c:v>4.2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91C1-4BC6-8028-DF19416D0EE5}"/>
            </c:ext>
          </c:extLst>
        </c:ser>
        <c:ser>
          <c:idx val="1"/>
          <c:order val="1"/>
          <c:tx>
            <c:v>2019年度</c:v>
          </c:tx>
          <c:spPr>
            <a:solidFill>
              <a:srgbClr val="00468B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'3'!$C$9:$J$9</c:f>
              <c:strCache>
                <c:ptCount val="8"/>
                <c:pt idx="0">
                  <c:v>短時間勤務制度</c:v>
                </c:pt>
                <c:pt idx="1">
                  <c:v>所定外労働の制限</c:v>
                </c:pt>
                <c:pt idx="2">
                  <c:v>育児の場合に利用できる
フレックスタイム制度</c:v>
                </c:pt>
                <c:pt idx="3">
                  <c:v>始業・終業時刻の繰上げ・繰下げ</c:v>
                </c:pt>
                <c:pt idx="4">
                  <c:v>事業所内保育施設</c:v>
                </c:pt>
                <c:pt idx="5">
                  <c:v>育児に要する経費の援助措置</c:v>
                </c:pt>
                <c:pt idx="6">
                  <c:v>育児休業に準ずる措置</c:v>
                </c:pt>
                <c:pt idx="7">
                  <c:v>テレワーク（在宅勤務等）</c:v>
                </c:pt>
              </c:strCache>
            </c:strRef>
          </c:cat>
          <c:val>
            <c:numRef>
              <c:f>'3'!$C$11:$J$11</c:f>
              <c:numCache>
                <c:formatCode>0.0_ </c:formatCode>
                <c:ptCount val="8"/>
                <c:pt idx="0">
                  <c:v>67.400000000000006</c:v>
                </c:pt>
                <c:pt idx="1">
                  <c:v>60.2</c:v>
                </c:pt>
                <c:pt idx="2">
                  <c:v>12</c:v>
                </c:pt>
                <c:pt idx="3">
                  <c:v>35.6</c:v>
                </c:pt>
                <c:pt idx="4">
                  <c:v>3.4</c:v>
                </c:pt>
                <c:pt idx="5">
                  <c:v>5.5</c:v>
                </c:pt>
                <c:pt idx="6">
                  <c:v>14.6</c:v>
                </c:pt>
                <c:pt idx="7">
                  <c:v>4.2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91C1-4BC6-8028-DF19416D0EE5}"/>
            </c:ext>
          </c:extLst>
        </c:ser>
        <c:ser>
          <c:idx val="2"/>
          <c:order val="2"/>
          <c:tx>
            <c:v>2020年度</c:v>
          </c:tx>
          <c:spPr>
            <a:solidFill>
              <a:srgbClr val="0071BC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'3'!$C$9:$J$9</c:f>
              <c:strCache>
                <c:ptCount val="8"/>
                <c:pt idx="0">
                  <c:v>短時間勤務制度</c:v>
                </c:pt>
                <c:pt idx="1">
                  <c:v>所定外労働の制限</c:v>
                </c:pt>
                <c:pt idx="2">
                  <c:v>育児の場合に利用できる
フレックスタイム制度</c:v>
                </c:pt>
                <c:pt idx="3">
                  <c:v>始業・終業時刻の繰上げ・繰下げ</c:v>
                </c:pt>
                <c:pt idx="4">
                  <c:v>事業所内保育施設</c:v>
                </c:pt>
                <c:pt idx="5">
                  <c:v>育児に要する経費の援助措置</c:v>
                </c:pt>
                <c:pt idx="6">
                  <c:v>育児休業に準ずる措置</c:v>
                </c:pt>
                <c:pt idx="7">
                  <c:v>テレワーク（在宅勤務等）</c:v>
                </c:pt>
              </c:strCache>
            </c:strRef>
          </c:cat>
          <c:val>
            <c:numRef>
              <c:f>'3'!$C$12:$J$12</c:f>
              <c:numCache>
                <c:formatCode>0.0_ </c:formatCode>
                <c:ptCount val="8"/>
                <c:pt idx="0">
                  <c:v>68</c:v>
                </c:pt>
                <c:pt idx="1">
                  <c:v>64.3</c:v>
                </c:pt>
                <c:pt idx="2">
                  <c:v>15</c:v>
                </c:pt>
                <c:pt idx="3">
                  <c:v>39.299999999999997</c:v>
                </c:pt>
                <c:pt idx="4">
                  <c:v>3.8</c:v>
                </c:pt>
                <c:pt idx="5">
                  <c:v>6.8</c:v>
                </c:pt>
                <c:pt idx="6">
                  <c:v>24.2</c:v>
                </c:pt>
                <c:pt idx="7">
                  <c:v>10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91C1-4BC6-8028-DF19416D0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142952"/>
        <c:axId val="350538222"/>
      </c:barChart>
      <c:catAx>
        <c:axId val="51142952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350538222"/>
        <c:crosses val="autoZero"/>
        <c:auto val="1"/>
        <c:lblAlgn val="ctr"/>
        <c:lblOffset val="100"/>
        <c:noMultiLvlLbl val="1"/>
      </c:catAx>
      <c:valAx>
        <c:axId val="350538222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#,##0.0_);[Red]\(#,##0.0\)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51142952"/>
        <c:crosses val="max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1924893444066282"/>
          <c:y val="0.77942674997837402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03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09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72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751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42388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47057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2414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865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413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38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33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97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54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2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97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12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8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FFB5D-8CCC-4266-AA93-FB0858C7F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002F-1756-410B-A548-E9795111C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93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id="{00000000-0008-0000-0400-00002191B14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5771" y="1045028"/>
          <a:ext cx="8519885" cy="539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2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2022-09-14T08:50:09Z</dcterms:created>
  <dcterms:modified xsi:type="dcterms:W3CDTF">2022-09-14T08:50:09Z</dcterms:modified>
</cp:coreProperties>
</file>