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4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400" b="0" i="0" dirty="0">
                <a:solidFill>
                  <a:srgbClr val="757575"/>
                </a:solidFill>
                <a:latin typeface="+mn-lt"/>
              </a:rPr>
              <a:t>育児休業取得率の推移</a:t>
            </a:r>
          </a:p>
        </c:rich>
      </c:tx>
      <c:overlay val="0"/>
    </c:title>
    <c:autoTitleDeleted val="0"/>
    <c:plotArea>
      <c:layout/>
      <c:lineChart>
        <c:grouping val="standard"/>
        <c:varyColors val="1"/>
        <c:ser>
          <c:idx val="0"/>
          <c:order val="0"/>
          <c:tx>
            <c:v>女性</c:v>
          </c:tx>
          <c:spPr>
            <a:ln w="28575" cmpd="sng">
              <a:solidFill>
                <a:srgbClr val="790011">
                  <a:alpha val="100000"/>
                </a:srgbClr>
              </a:solidFill>
            </a:ln>
          </c:spPr>
          <c:marker>
            <c:symbol val="circle"/>
            <c:size val="5"/>
            <c:spPr>
              <a:solidFill>
                <a:srgbClr val="790011">
                  <a:alpha val="100000"/>
                </a:srgbClr>
              </a:solidFill>
              <a:ln cmpd="sng">
                <a:solidFill>
                  <a:srgbClr val="790011">
                    <a:alpha val="100000"/>
                  </a:srgbClr>
                </a:solidFill>
              </a:ln>
            </c:spPr>
          </c:marker>
          <c:dPt>
            <c:idx val="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303B-4E37-A304-169877C08D7B}"/>
              </c:ext>
            </c:extLst>
          </c:dPt>
          <c:dLbls>
            <c:dLbl>
              <c:idx val="9"/>
              <c:tx>
                <c:rich>
                  <a:bodyPr/>
                  <a:lstStyle/>
                  <a:p>
                    <a:pPr lvl="0">
                      <a:defRPr sz="900" b="0">
                        <a:solidFill>
                          <a:srgbClr val="000000"/>
                        </a:solidFill>
                        <a:latin typeface="+mn-lt"/>
                      </a:defRPr>
                    </a:pP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［</a:t>
                    </a:r>
                    <a:r>
                      <a:rPr lang="en-US" altLang="ja-JP" sz="900" b="0">
                        <a:solidFill>
                          <a:srgbClr val="000000"/>
                        </a:solidFill>
                        <a:latin typeface="+mn-lt"/>
                      </a:rPr>
                      <a:t>[</a:t>
                    </a: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値</a:t>
                    </a:r>
                    <a:r>
                      <a:rPr lang="en-US" altLang="ja-JP" sz="900" b="0">
                        <a:solidFill>
                          <a:srgbClr val="000000"/>
                        </a:solidFill>
                        <a:latin typeface="+mn-lt"/>
                      </a:rPr>
                      <a:t>]</a:t>
                    </a: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］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3B-4E37-A304-169877C08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'2'!$C$9:$U$9</c:f>
              <c:numCache>
                <c:formatCode>General</c:formatCode>
                <c:ptCount val="19"/>
                <c:pt idx="0">
                  <c:v>1996</c:v>
                </c:pt>
                <c:pt idx="1">
                  <c:v>1999</c:v>
                </c:pt>
                <c:pt idx="2">
                  <c:v>2002</c:v>
                </c:pt>
                <c:pt idx="3">
                  <c:v>2004</c:v>
                </c:pt>
                <c:pt idx="4">
                  <c:v>2005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cat>
          <c:val>
            <c:numRef>
              <c:f>'2'!$C$10:$U$10</c:f>
              <c:numCache>
                <c:formatCode>0.0_ </c:formatCode>
                <c:ptCount val="19"/>
                <c:pt idx="0">
                  <c:v>49.1</c:v>
                </c:pt>
                <c:pt idx="1">
                  <c:v>56.4</c:v>
                </c:pt>
                <c:pt idx="2">
                  <c:v>64</c:v>
                </c:pt>
                <c:pt idx="3">
                  <c:v>70.599999999999994</c:v>
                </c:pt>
                <c:pt idx="4">
                  <c:v>72.3</c:v>
                </c:pt>
                <c:pt idx="5">
                  <c:v>89.7</c:v>
                </c:pt>
                <c:pt idx="6">
                  <c:v>90.6</c:v>
                </c:pt>
                <c:pt idx="7">
                  <c:v>85.6</c:v>
                </c:pt>
                <c:pt idx="8">
                  <c:v>83.7</c:v>
                </c:pt>
                <c:pt idx="9">
                  <c:v>87.8</c:v>
                </c:pt>
                <c:pt idx="10">
                  <c:v>83.6</c:v>
                </c:pt>
                <c:pt idx="11">
                  <c:v>83</c:v>
                </c:pt>
                <c:pt idx="12">
                  <c:v>86.6</c:v>
                </c:pt>
                <c:pt idx="13">
                  <c:v>81.5</c:v>
                </c:pt>
                <c:pt idx="14">
                  <c:v>81.8</c:v>
                </c:pt>
                <c:pt idx="15">
                  <c:v>83.2</c:v>
                </c:pt>
                <c:pt idx="16">
                  <c:v>82.2</c:v>
                </c:pt>
                <c:pt idx="17">
                  <c:v>83</c:v>
                </c:pt>
                <c:pt idx="18">
                  <c:v>81.599999999999994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3B-4E37-A304-169877C08D7B}"/>
            </c:ext>
          </c:extLst>
        </c:ser>
        <c:ser>
          <c:idx val="1"/>
          <c:order val="1"/>
          <c:tx>
            <c:v>男性</c:v>
          </c:tx>
          <c:spPr>
            <a:ln w="28575" cmpd="sng">
              <a:solidFill>
                <a:srgbClr val="2A3151">
                  <a:alpha val="100000"/>
                </a:srgbClr>
              </a:solidFill>
            </a:ln>
          </c:spPr>
          <c:marker>
            <c:symbol val="circle"/>
            <c:size val="5"/>
            <c:spPr>
              <a:solidFill>
                <a:srgbClr val="2A3151">
                  <a:alpha val="100000"/>
                </a:srgbClr>
              </a:solidFill>
              <a:ln cmpd="sng">
                <a:solidFill>
                  <a:srgbClr val="2A3151">
                    <a:alpha val="100000"/>
                  </a:srgbClr>
                </a:solidFill>
              </a:ln>
            </c:spPr>
          </c:marker>
          <c:dPt>
            <c:idx val="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303B-4E37-A304-169877C08D7B}"/>
              </c:ext>
            </c:extLst>
          </c:dPt>
          <c:dLbls>
            <c:dLbl>
              <c:idx val="9"/>
              <c:tx>
                <c:rich>
                  <a:bodyPr/>
                  <a:lstStyle/>
                  <a:p>
                    <a:pPr lvl="0">
                      <a:defRPr sz="900" b="0">
                        <a:solidFill>
                          <a:srgbClr val="000000"/>
                        </a:solidFill>
                        <a:latin typeface="+mn-lt"/>
                      </a:defRPr>
                    </a:pP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［</a:t>
                    </a:r>
                    <a:r>
                      <a:rPr lang="en-US" altLang="ja-JP" sz="900" b="0">
                        <a:solidFill>
                          <a:srgbClr val="000000"/>
                        </a:solidFill>
                        <a:latin typeface="+mn-lt"/>
                      </a:rPr>
                      <a:t>[</a:t>
                    </a: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値</a:t>
                    </a:r>
                    <a:r>
                      <a:rPr lang="en-US" altLang="ja-JP" sz="900" b="0">
                        <a:solidFill>
                          <a:srgbClr val="000000"/>
                        </a:solidFill>
                        <a:latin typeface="+mn-lt"/>
                      </a:rPr>
                      <a:t>]</a:t>
                    </a: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］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3B-4E37-A304-169877C08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'2'!$C$9:$U$9</c:f>
              <c:numCache>
                <c:formatCode>General</c:formatCode>
                <c:ptCount val="19"/>
                <c:pt idx="0">
                  <c:v>1996</c:v>
                </c:pt>
                <c:pt idx="1">
                  <c:v>1999</c:v>
                </c:pt>
                <c:pt idx="2">
                  <c:v>2002</c:v>
                </c:pt>
                <c:pt idx="3">
                  <c:v>2004</c:v>
                </c:pt>
                <c:pt idx="4">
                  <c:v>2005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cat>
          <c:val>
            <c:numRef>
              <c:f>'2'!$C$11:$U$11</c:f>
              <c:numCache>
                <c:formatCode>0.00_ </c:formatCode>
                <c:ptCount val="19"/>
                <c:pt idx="0">
                  <c:v>0.12</c:v>
                </c:pt>
                <c:pt idx="1">
                  <c:v>0.42</c:v>
                </c:pt>
                <c:pt idx="2">
                  <c:v>0.33</c:v>
                </c:pt>
                <c:pt idx="3">
                  <c:v>0.56000000000000005</c:v>
                </c:pt>
                <c:pt idx="4">
                  <c:v>0.5</c:v>
                </c:pt>
                <c:pt idx="5">
                  <c:v>1.56</c:v>
                </c:pt>
                <c:pt idx="6">
                  <c:v>1.23</c:v>
                </c:pt>
                <c:pt idx="7">
                  <c:v>1.72</c:v>
                </c:pt>
                <c:pt idx="8">
                  <c:v>1.38</c:v>
                </c:pt>
                <c:pt idx="9">
                  <c:v>2.63</c:v>
                </c:pt>
                <c:pt idx="10">
                  <c:v>1.89</c:v>
                </c:pt>
                <c:pt idx="11">
                  <c:v>2.0299999999999998</c:v>
                </c:pt>
                <c:pt idx="12">
                  <c:v>2.2999999999999998</c:v>
                </c:pt>
                <c:pt idx="13">
                  <c:v>2.65</c:v>
                </c:pt>
                <c:pt idx="14">
                  <c:v>3.16</c:v>
                </c:pt>
                <c:pt idx="15">
                  <c:v>5.14</c:v>
                </c:pt>
                <c:pt idx="16">
                  <c:v>6.16</c:v>
                </c:pt>
                <c:pt idx="17">
                  <c:v>7.48</c:v>
                </c:pt>
                <c:pt idx="18">
                  <c:v>12.65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03B-4E37-A304-169877C08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4132785"/>
        <c:axId val="969378020"/>
      </c:lineChart>
      <c:catAx>
        <c:axId val="1884132785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969378020"/>
        <c:crosses val="autoZero"/>
        <c:auto val="1"/>
        <c:lblAlgn val="ctr"/>
        <c:lblOffset val="100"/>
        <c:noMultiLvlLbl val="1"/>
      </c:catAx>
      <c:valAx>
        <c:axId val="969378020"/>
        <c:scaling>
          <c:orientation val="minMax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0.0_ 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1884132785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7866795896906005"/>
          <c:y val="0.51268568346542265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46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57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830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543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295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31624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78015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28926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6689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7588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57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22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16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10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39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14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73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3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755F4-D1FD-4868-A442-C0074B869D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8D45E-C831-41B3-AD4F-CCDB304D7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55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44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2">
            <a:extLst>
              <a:ext uri="{FF2B5EF4-FFF2-40B4-BE49-F238E27FC236}">
                <a16:creationId xmlns:a16="http://schemas.microsoft.com/office/drawing/2014/main" id="{00000000-0008-0000-0300-0000112BEF3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17714" y="1204686"/>
          <a:ext cx="8548915" cy="5326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00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2022-09-14T08:50:07Z</dcterms:created>
  <dcterms:modified xsi:type="dcterms:W3CDTF">2022-09-14T08:50:07Z</dcterms:modified>
</cp:coreProperties>
</file>