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4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400" b="0" i="0" dirty="0">
                <a:solidFill>
                  <a:srgbClr val="757575"/>
                </a:solidFill>
                <a:latin typeface="+mn-lt"/>
              </a:rPr>
              <a:t>育児休業者の有無別事業所割合</a:t>
            </a:r>
          </a:p>
        </c:rich>
      </c:tx>
      <c:overlay val="0"/>
    </c:title>
    <c:autoTitleDeleted val="0"/>
    <c:plotArea>
      <c:layout/>
      <c:lineChart>
        <c:grouping val="standard"/>
        <c:varyColors val="1"/>
        <c:ser>
          <c:idx val="0"/>
          <c:order val="0"/>
          <c:tx>
            <c:v>女性</c:v>
          </c:tx>
          <c:spPr>
            <a:ln w="28575" cmpd="sng">
              <a:solidFill>
                <a:srgbClr val="790011">
                  <a:alpha val="100000"/>
                </a:srgbClr>
              </a:solidFill>
            </a:ln>
          </c:spPr>
          <c:marker>
            <c:symbol val="circle"/>
            <c:size val="5"/>
            <c:spPr>
              <a:solidFill>
                <a:srgbClr val="790011">
                  <a:alpha val="100000"/>
                </a:srgbClr>
              </a:solidFill>
              <a:ln cmpd="sng">
                <a:solidFill>
                  <a:srgbClr val="790011">
                    <a:alpha val="100000"/>
                  </a:srgbClr>
                </a:solidFill>
              </a:ln>
            </c:spPr>
          </c:marker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604D-4FD6-9272-14749AEDD3CF}"/>
              </c:ext>
            </c:extLst>
          </c:dPt>
          <c:dLbls>
            <c:dLbl>
              <c:idx val="7"/>
              <c:tx>
                <c:rich>
                  <a:bodyPr/>
                  <a:lstStyle/>
                  <a:p>
                    <a:pPr lvl="0">
                      <a:defRPr sz="900" b="0">
                        <a:solidFill>
                          <a:srgbClr val="000000"/>
                        </a:solidFill>
                        <a:latin typeface="+mn-lt"/>
                      </a:defRPr>
                    </a:pP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［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[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値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]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］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4D-4FD6-9272-14749AEDD3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'1'!$C$9:$S$9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2002</c:v>
                </c:pt>
                <c:pt idx="2">
                  <c:v>2005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'1'!$C$10:$S$10</c:f>
              <c:numCache>
                <c:formatCode>0.0_ </c:formatCode>
                <c:ptCount val="17"/>
                <c:pt idx="0">
                  <c:v>67.3</c:v>
                </c:pt>
                <c:pt idx="1">
                  <c:v>71.2</c:v>
                </c:pt>
                <c:pt idx="2">
                  <c:v>74.8</c:v>
                </c:pt>
                <c:pt idx="3">
                  <c:v>87.7</c:v>
                </c:pt>
                <c:pt idx="4">
                  <c:v>93.6</c:v>
                </c:pt>
                <c:pt idx="5">
                  <c:v>86</c:v>
                </c:pt>
                <c:pt idx="6">
                  <c:v>83.4</c:v>
                </c:pt>
                <c:pt idx="7">
                  <c:v>90.1</c:v>
                </c:pt>
                <c:pt idx="8">
                  <c:v>84.8</c:v>
                </c:pt>
                <c:pt idx="9">
                  <c:v>86.5</c:v>
                </c:pt>
                <c:pt idx="10">
                  <c:v>86.6</c:v>
                </c:pt>
                <c:pt idx="11">
                  <c:v>84</c:v>
                </c:pt>
                <c:pt idx="12">
                  <c:v>85.9</c:v>
                </c:pt>
                <c:pt idx="13">
                  <c:v>88.5</c:v>
                </c:pt>
                <c:pt idx="14">
                  <c:v>87.9</c:v>
                </c:pt>
                <c:pt idx="15">
                  <c:v>84.3</c:v>
                </c:pt>
                <c:pt idx="16">
                  <c:v>87.5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4D-4FD6-9272-14749AEDD3CF}"/>
            </c:ext>
          </c:extLst>
        </c:ser>
        <c:ser>
          <c:idx val="1"/>
          <c:order val="1"/>
          <c:tx>
            <c:v>男性</c:v>
          </c:tx>
          <c:spPr>
            <a:ln w="28575" cmpd="sng">
              <a:solidFill>
                <a:srgbClr val="2A3151">
                  <a:alpha val="100000"/>
                </a:srgbClr>
              </a:solidFill>
            </a:ln>
          </c:spPr>
          <c:marker>
            <c:symbol val="circle"/>
            <c:size val="5"/>
            <c:spPr>
              <a:solidFill>
                <a:srgbClr val="2A3151">
                  <a:alpha val="100000"/>
                </a:srgbClr>
              </a:solidFill>
              <a:ln cmpd="sng">
                <a:solidFill>
                  <a:srgbClr val="2A3151">
                    <a:alpha val="100000"/>
                  </a:srgbClr>
                </a:solidFill>
              </a:ln>
            </c:spPr>
          </c:marker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604D-4FD6-9272-14749AEDD3CF}"/>
              </c:ext>
            </c:extLst>
          </c:dPt>
          <c:dLbls>
            <c:dLbl>
              <c:idx val="7"/>
              <c:tx>
                <c:rich>
                  <a:bodyPr/>
                  <a:lstStyle/>
                  <a:p>
                    <a:pPr lvl="0">
                      <a:defRPr sz="900" b="0">
                        <a:solidFill>
                          <a:srgbClr val="000000"/>
                        </a:solidFill>
                        <a:latin typeface="+mn-lt"/>
                      </a:defRPr>
                    </a:pP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［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[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値</a:t>
                    </a:r>
                    <a:r>
                      <a:rPr lang="en-US" altLang="ja-JP" sz="900" b="0">
                        <a:solidFill>
                          <a:srgbClr val="000000"/>
                        </a:solidFill>
                        <a:latin typeface="+mn-lt"/>
                      </a:rPr>
                      <a:t>]</a:t>
                    </a:r>
                    <a:r>
                      <a:rPr lang="ja-JP" altLang="en-US" sz="900" b="0">
                        <a:solidFill>
                          <a:srgbClr val="000000"/>
                        </a:solidFill>
                        <a:latin typeface="+mn-lt"/>
                      </a:rPr>
                      <a:t>］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4D-4FD6-9272-14749AEDD3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lvl="0">
                  <a:defRPr sz="900" b="0" i="0">
                    <a:latin typeface="+mn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'1'!$C$9:$S$9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2002</c:v>
                </c:pt>
                <c:pt idx="2">
                  <c:v>2005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'1'!$C$11:$S$11</c:f>
              <c:numCache>
                <c:formatCode>0.0_ </c:formatCode>
                <c:ptCount val="17"/>
                <c:pt idx="0">
                  <c:v>1.8</c:v>
                </c:pt>
                <c:pt idx="1">
                  <c:v>1.1000000000000001</c:v>
                </c:pt>
                <c:pt idx="2">
                  <c:v>0.5</c:v>
                </c:pt>
                <c:pt idx="3">
                  <c:v>4.5999999999999996</c:v>
                </c:pt>
                <c:pt idx="4">
                  <c:v>2.5</c:v>
                </c:pt>
                <c:pt idx="5">
                  <c:v>3.6</c:v>
                </c:pt>
                <c:pt idx="6">
                  <c:v>2.8</c:v>
                </c:pt>
                <c:pt idx="7">
                  <c:v>3.7</c:v>
                </c:pt>
                <c:pt idx="8">
                  <c:v>4</c:v>
                </c:pt>
                <c:pt idx="9">
                  <c:v>3.4</c:v>
                </c:pt>
                <c:pt idx="10">
                  <c:v>4.2</c:v>
                </c:pt>
                <c:pt idx="11">
                  <c:v>4.4000000000000004</c:v>
                </c:pt>
                <c:pt idx="12">
                  <c:v>5.4</c:v>
                </c:pt>
                <c:pt idx="13">
                  <c:v>7.5</c:v>
                </c:pt>
                <c:pt idx="14">
                  <c:v>8.6</c:v>
                </c:pt>
                <c:pt idx="15">
                  <c:v>10.5</c:v>
                </c:pt>
                <c:pt idx="16">
                  <c:v>15.8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4D-4FD6-9272-14749AEDD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216404"/>
        <c:axId val="1275517837"/>
      </c:lineChart>
      <c:catAx>
        <c:axId val="15812164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275517837"/>
        <c:crosses val="autoZero"/>
        <c:auto val="1"/>
        <c:lblAlgn val="ctr"/>
        <c:lblOffset val="100"/>
        <c:noMultiLvlLbl val="1"/>
      </c:catAx>
      <c:valAx>
        <c:axId val="1275517837"/>
        <c:scaling>
          <c:orientation val="minMax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 lvl="0">
                  <a:defRPr b="0">
                    <a:solidFill>
                      <a:srgbClr val="000000"/>
                    </a:solidFill>
                    <a:latin typeface="+mn-lt"/>
                  </a:defRPr>
                </a:pPr>
                <a:endParaRPr lang="en-US"/>
              </a:p>
            </c:rich>
          </c:tx>
          <c:overlay val="0"/>
        </c:title>
        <c:numFmt formatCode="0.0_ " sourceLinked="1"/>
        <c:majorTickMark val="none"/>
        <c:minorTickMark val="none"/>
        <c:tickLblPos val="nextTo"/>
        <c:spPr>
          <a:ln/>
        </c:spPr>
        <c:txPr>
          <a:bodyPr/>
          <a:lstStyle/>
          <a:p>
            <a:pPr lvl="0">
              <a:defRPr sz="900" b="0" i="0">
                <a:solidFill>
                  <a:srgbClr val="000000"/>
                </a:solidFill>
                <a:latin typeface="+mn-lt"/>
              </a:defRPr>
            </a:pPr>
            <a:endParaRPr lang="ja-JP"/>
          </a:p>
        </c:txPr>
        <c:crossAx val="15812164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861375651126618"/>
          <c:y val="0.50454349982298596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48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00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40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6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398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15853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23207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2170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303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7338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70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29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66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09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73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26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38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93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4DFC3-D095-4E7A-884E-2E9067A9820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B394-5699-4AB8-A7CA-98BA42E3A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93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8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200-0000FF2FDD4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3" y="1076324"/>
          <a:ext cx="8548914" cy="5353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947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2022-09-14T08:50:06Z</dcterms:created>
  <dcterms:modified xsi:type="dcterms:W3CDTF">2022-09-14T08:50:06Z</dcterms:modified>
</cp:coreProperties>
</file>