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ja-JP" sz="1800" b="0" i="0" baseline="0" dirty="0">
                <a:effectLst/>
              </a:rPr>
              <a:t>（専門型</a:t>
            </a:r>
            <a:r>
              <a:rPr lang="en-US" altLang="ja-JP" sz="1800" b="0" i="0" baseline="0" dirty="0">
                <a:effectLst/>
              </a:rPr>
              <a:t>/</a:t>
            </a:r>
            <a:r>
              <a:rPr lang="ja-JP" altLang="ja-JP" sz="1800" b="0" i="0" baseline="0" dirty="0">
                <a:effectLst/>
              </a:rPr>
              <a:t>企画型別） 裁量労働制の適用要件別事業場割合 </a:t>
            </a:r>
            <a:endParaRPr lang="en-US" altLang="ja-JP" sz="1800" b="0" i="0" baseline="0" dirty="0" smtClean="0">
              <a:effectLst/>
            </a:endParaRPr>
          </a:p>
          <a:p>
            <a:pPr>
              <a:defRPr/>
            </a:pPr>
            <a:r>
              <a:rPr lang="en-US" altLang="ja-JP" sz="1800" b="0" i="0" baseline="0" dirty="0" smtClean="0">
                <a:effectLst/>
              </a:rPr>
              <a:t>※</a:t>
            </a:r>
            <a:r>
              <a:rPr lang="ja-JP" altLang="ja-JP" sz="1800" b="0" i="0" baseline="0" dirty="0">
                <a:effectLst/>
              </a:rPr>
              <a:t>複数回答</a:t>
            </a:r>
            <a:endParaRPr lang="ja-JP" altLang="ja-JP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'7'!$C$8</c:f>
              <c:strCache>
                <c:ptCount val="1"/>
                <c:pt idx="0">
                  <c:v>専門型裁量労働制適用労働者がいる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労働者本人の同意</c:v>
                </c:pt>
                <c:pt idx="1">
                  <c:v>試験（採用試験を含む）</c:v>
                </c:pt>
                <c:pt idx="2">
                  <c:v>採用区分（総合職、専門職など）</c:v>
                </c:pt>
                <c:pt idx="3">
                  <c:v>職種（事務職、営業職、専門職など）</c:v>
                </c:pt>
                <c:pt idx="4">
                  <c:v>職位（課長、係長など）</c:v>
                </c:pt>
                <c:pt idx="5">
                  <c:v>勤続年数</c:v>
                </c:pt>
                <c:pt idx="6">
                  <c:v>一定の人事等級以上（職能クラスなど）</c:v>
                </c:pt>
                <c:pt idx="7">
                  <c:v>職務経験年数（他社での経験年数を含む）</c:v>
                </c:pt>
                <c:pt idx="8">
                  <c:v>その他</c:v>
                </c:pt>
                <c:pt idx="9">
                  <c:v>特にない</c:v>
                </c:pt>
                <c:pt idx="10">
                  <c:v>不明</c:v>
                </c:pt>
              </c:strCache>
            </c:strRef>
          </c:cat>
          <c:val>
            <c:numRef>
              <c:f>'7'!$C$9:$C$19</c:f>
              <c:numCache>
                <c:formatCode>0.0_ </c:formatCode>
                <c:ptCount val="11"/>
                <c:pt idx="0">
                  <c:v>46.3</c:v>
                </c:pt>
                <c:pt idx="1">
                  <c:v>3.5</c:v>
                </c:pt>
                <c:pt idx="2">
                  <c:v>19.600000000000001</c:v>
                </c:pt>
                <c:pt idx="3">
                  <c:v>75.099999999999994</c:v>
                </c:pt>
                <c:pt idx="4">
                  <c:v>14.9</c:v>
                </c:pt>
                <c:pt idx="5">
                  <c:v>7.6</c:v>
                </c:pt>
                <c:pt idx="6">
                  <c:v>25.5</c:v>
                </c:pt>
                <c:pt idx="7">
                  <c:v>17.5</c:v>
                </c:pt>
                <c:pt idx="8">
                  <c:v>6.4</c:v>
                </c:pt>
                <c:pt idx="9">
                  <c:v>1.2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2C-40E9-BC67-78A3E66B43A9}"/>
            </c:ext>
          </c:extLst>
        </c:ser>
        <c:ser>
          <c:idx val="1"/>
          <c:order val="1"/>
          <c:tx>
            <c:strRef>
              <c:f>'7'!$D$8</c:f>
              <c:strCache>
                <c:ptCount val="1"/>
                <c:pt idx="0">
                  <c:v>企画型裁量労働制適用労働者がいる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労働者本人の同意</c:v>
                </c:pt>
                <c:pt idx="1">
                  <c:v>試験（採用試験を含む）</c:v>
                </c:pt>
                <c:pt idx="2">
                  <c:v>採用区分（総合職、専門職など）</c:v>
                </c:pt>
                <c:pt idx="3">
                  <c:v>職種（事務職、営業職、専門職など）</c:v>
                </c:pt>
                <c:pt idx="4">
                  <c:v>職位（課長、係長など）</c:v>
                </c:pt>
                <c:pt idx="5">
                  <c:v>勤続年数</c:v>
                </c:pt>
                <c:pt idx="6">
                  <c:v>一定の人事等級以上（職能クラスなど）</c:v>
                </c:pt>
                <c:pt idx="7">
                  <c:v>職務経験年数（他社での経験年数を含む）</c:v>
                </c:pt>
                <c:pt idx="8">
                  <c:v>その他</c:v>
                </c:pt>
                <c:pt idx="9">
                  <c:v>特にない</c:v>
                </c:pt>
                <c:pt idx="10">
                  <c:v>不明</c:v>
                </c:pt>
              </c:strCache>
            </c:strRef>
          </c:cat>
          <c:val>
            <c:numRef>
              <c:f>'7'!$D$9:$D$19</c:f>
              <c:numCache>
                <c:formatCode>0.0_ </c:formatCode>
                <c:ptCount val="11"/>
                <c:pt idx="0">
                  <c:v>97.2</c:v>
                </c:pt>
                <c:pt idx="1">
                  <c:v>5.4</c:v>
                </c:pt>
                <c:pt idx="2">
                  <c:v>20.399999999999999</c:v>
                </c:pt>
                <c:pt idx="3">
                  <c:v>57.2</c:v>
                </c:pt>
                <c:pt idx="4">
                  <c:v>25.3</c:v>
                </c:pt>
                <c:pt idx="5">
                  <c:v>14.5</c:v>
                </c:pt>
                <c:pt idx="6">
                  <c:v>68</c:v>
                </c:pt>
                <c:pt idx="7">
                  <c:v>19.3</c:v>
                </c:pt>
                <c:pt idx="8">
                  <c:v>5.4</c:v>
                </c:pt>
                <c:pt idx="9">
                  <c:v>0.2</c:v>
                </c:pt>
                <c:pt idx="1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2C-40E9-BC67-78A3E66B43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09999744"/>
        <c:axId val="510001056"/>
      </c:barChart>
      <c:catAx>
        <c:axId val="5099997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0001056"/>
        <c:crosses val="autoZero"/>
        <c:auto val="1"/>
        <c:lblAlgn val="ctr"/>
        <c:lblOffset val="100"/>
        <c:noMultiLvlLbl val="0"/>
      </c:catAx>
      <c:valAx>
        <c:axId val="510001056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0999974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0.25017</cdr:x>
      <cdr:y>0.10101</cdr:y>
    </cdr:from>
    <cdr:to>
      <cdr:x>0.28127</cdr:x>
      <cdr:y>0.15335</cdr:y>
    </cdr:to>
    <cdr:sp macro="" textlink="">
      <cdr:nvSpPr>
        <cdr:cNvPr id="2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1F1FD857-A3BB-9D9B-A457-00FB544D20E3}"/>
            </a:ext>
          </a:extLst>
        </cdr:cNvPr>
        <cdr:cNvSpPr txBox="1"/>
      </cdr:nvSpPr>
      <cdr:spPr>
        <a:xfrm xmlns:a="http://schemas.openxmlformats.org/drawingml/2006/main">
          <a:off x="2336800" y="508000"/>
          <a:ext cx="290513" cy="263247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bg1">
                  <a:lumMod val="50000"/>
                </a:schemeClr>
              </a:solidFill>
            </a:rPr>
            <a:t>%</a:t>
          </a:r>
          <a:endParaRPr kumimoji="1" lang="ja-JP" altLang="en-US" sz="110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0.39837</cdr:x>
      <cdr:y>0.10101</cdr:y>
    </cdr:from>
    <cdr:to>
      <cdr:x>0.42947</cdr:x>
      <cdr:y>0.15335</cdr:y>
    </cdr:to>
    <cdr:sp macro="" textlink="">
      <cdr:nvSpPr>
        <cdr:cNvPr id="3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1F1FD857-A3BB-9D9B-A457-00FB544D20E3}"/>
            </a:ext>
          </a:extLst>
        </cdr:cNvPr>
        <cdr:cNvSpPr txBox="1"/>
      </cdr:nvSpPr>
      <cdr:spPr>
        <a:xfrm xmlns:a="http://schemas.openxmlformats.org/drawingml/2006/main">
          <a:off x="3721100" y="508000"/>
          <a:ext cx="290513" cy="263247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bg1">
                  <a:lumMod val="50000"/>
                </a:schemeClr>
              </a:solidFill>
            </a:rPr>
            <a:t>%</a:t>
          </a:r>
          <a:endParaRPr kumimoji="1" lang="ja-JP" altLang="en-US" sz="110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0.54113</cdr:x>
      <cdr:y>0.10101</cdr:y>
    </cdr:from>
    <cdr:to>
      <cdr:x>0.57223</cdr:x>
      <cdr:y>0.15335</cdr:y>
    </cdr:to>
    <cdr:sp macro="" textlink="">
      <cdr:nvSpPr>
        <cdr:cNvPr id="4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1F1FD857-A3BB-9D9B-A457-00FB544D20E3}"/>
            </a:ext>
          </a:extLst>
        </cdr:cNvPr>
        <cdr:cNvSpPr txBox="1"/>
      </cdr:nvSpPr>
      <cdr:spPr>
        <a:xfrm xmlns:a="http://schemas.openxmlformats.org/drawingml/2006/main">
          <a:off x="5054600" y="508000"/>
          <a:ext cx="290513" cy="263247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bg1">
                  <a:lumMod val="50000"/>
                </a:schemeClr>
              </a:solidFill>
            </a:rPr>
            <a:t>%</a:t>
          </a:r>
          <a:endParaRPr kumimoji="1" lang="ja-JP" altLang="en-US" sz="110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0.68797</cdr:x>
      <cdr:y>0.10101</cdr:y>
    </cdr:from>
    <cdr:to>
      <cdr:x>0.71907</cdr:x>
      <cdr:y>0.15335</cdr:y>
    </cdr:to>
    <cdr:sp macro="" textlink="">
      <cdr:nvSpPr>
        <cdr:cNvPr id="5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1F1FD857-A3BB-9D9B-A457-00FB544D20E3}"/>
            </a:ext>
          </a:extLst>
        </cdr:cNvPr>
        <cdr:cNvSpPr txBox="1"/>
      </cdr:nvSpPr>
      <cdr:spPr>
        <a:xfrm xmlns:a="http://schemas.openxmlformats.org/drawingml/2006/main">
          <a:off x="6426200" y="508000"/>
          <a:ext cx="290513" cy="263247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bg1">
                  <a:lumMod val="50000"/>
                </a:schemeClr>
              </a:solidFill>
            </a:rPr>
            <a:t>%</a:t>
          </a:r>
          <a:endParaRPr kumimoji="1" lang="ja-JP" altLang="en-US" sz="110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0.83073</cdr:x>
      <cdr:y>0.10101</cdr:y>
    </cdr:from>
    <cdr:to>
      <cdr:x>0.86183</cdr:x>
      <cdr:y>0.15335</cdr:y>
    </cdr:to>
    <cdr:sp macro="" textlink="">
      <cdr:nvSpPr>
        <cdr:cNvPr id="6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1F1FD857-A3BB-9D9B-A457-00FB544D20E3}"/>
            </a:ext>
          </a:extLst>
        </cdr:cNvPr>
        <cdr:cNvSpPr txBox="1"/>
      </cdr:nvSpPr>
      <cdr:spPr>
        <a:xfrm xmlns:a="http://schemas.openxmlformats.org/drawingml/2006/main">
          <a:off x="7759700" y="508000"/>
          <a:ext cx="290513" cy="263247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bg1">
                  <a:lumMod val="50000"/>
                </a:schemeClr>
              </a:solidFill>
            </a:rPr>
            <a:t>%</a:t>
          </a:r>
          <a:endParaRPr kumimoji="1" lang="ja-JP" altLang="en-US" sz="110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96C2-0EB0-4A0E-B7A8-E484943ABF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ECEA-EDC1-4230-AF72-4F9AA5E43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650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96C2-0EB0-4A0E-B7A8-E484943ABF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ECEA-EDC1-4230-AF72-4F9AA5E43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874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96C2-0EB0-4A0E-B7A8-E484943ABF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ECEA-EDC1-4230-AF72-4F9AA5E43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34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742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0685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254445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7500552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144933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34015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89712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96C2-0EB0-4A0E-B7A8-E484943ABF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ECEA-EDC1-4230-AF72-4F9AA5E43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086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96C2-0EB0-4A0E-B7A8-E484943ABF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ECEA-EDC1-4230-AF72-4F9AA5E43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306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96C2-0EB0-4A0E-B7A8-E484943ABF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ECEA-EDC1-4230-AF72-4F9AA5E43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128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96C2-0EB0-4A0E-B7A8-E484943ABF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ECEA-EDC1-4230-AF72-4F9AA5E43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647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96C2-0EB0-4A0E-B7A8-E484943ABF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ECEA-EDC1-4230-AF72-4F9AA5E43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6651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96C2-0EB0-4A0E-B7A8-E484943ABF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ECEA-EDC1-4230-AF72-4F9AA5E43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106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96C2-0EB0-4A0E-B7A8-E484943ABF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ECEA-EDC1-4230-AF72-4F9AA5E43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321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96C2-0EB0-4A0E-B7A8-E484943ABF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3ECEA-EDC1-4230-AF72-4F9AA5E43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875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896C2-0EB0-4A0E-B7A8-E484943ABF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3ECEA-EDC1-4230-AF72-4F9AA5E43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678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606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C01FAF9D-7692-F099-3BFC-4A27808B51B8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8900" y="994410"/>
          <a:ext cx="8877300" cy="5457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074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2022-09-14T08:49:49Z</dcterms:created>
  <dcterms:modified xsi:type="dcterms:W3CDTF">2022-09-14T08:49:49Z</dcterms:modified>
</cp:coreProperties>
</file>