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800" b="0" i="0" baseline="0" dirty="0">
                <a:effectLst/>
              </a:rPr>
              <a:t>労働時間の状況の把握方法別事業場割合</a:t>
            </a:r>
            <a:endParaRPr lang="ja-JP" altLang="ja-JP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'5'!$C$8</c:f>
              <c:strCache>
                <c:ptCount val="1"/>
                <c:pt idx="0">
                  <c:v>タイムカード・ICカード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'5'!$C$9:$C$10</c:f>
              <c:numCache>
                <c:formatCode>0.0_ </c:formatCode>
                <c:ptCount val="2"/>
                <c:pt idx="0">
                  <c:v>44.3</c:v>
                </c:pt>
                <c:pt idx="1">
                  <c:v>29.5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06-4413-B441-460BC01E0EAF}"/>
            </c:ext>
          </c:extLst>
        </c:ser>
        <c:ser>
          <c:idx val="1"/>
          <c:order val="1"/>
          <c:tx>
            <c:strRef>
              <c:f>'5'!$D$8</c:f>
              <c:strCache>
                <c:ptCount val="1"/>
                <c:pt idx="0">
                  <c:v>PCのログイン・ログアウト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'5'!$D$9:$D$10</c:f>
              <c:numCache>
                <c:formatCode>0.0_ </c:formatCode>
                <c:ptCount val="2"/>
                <c:pt idx="0">
                  <c:v>8.5</c:v>
                </c:pt>
                <c:pt idx="1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06-4413-B441-460BC01E0EAF}"/>
            </c:ext>
          </c:extLst>
        </c:ser>
        <c:ser>
          <c:idx val="2"/>
          <c:order val="2"/>
          <c:tx>
            <c:strRef>
              <c:f>'5'!$E$8</c:f>
              <c:strCache>
                <c:ptCount val="1"/>
                <c:pt idx="0">
                  <c:v>その他の客観的方法1)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'5'!$E$9:$E$10</c:f>
              <c:numCache>
                <c:formatCode>0.0_ </c:formatCode>
                <c:ptCount val="2"/>
                <c:pt idx="0">
                  <c:v>7.6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06-4413-B441-460BC01E0EAF}"/>
            </c:ext>
          </c:extLst>
        </c:ser>
        <c:ser>
          <c:idx val="3"/>
          <c:order val="3"/>
          <c:tx>
            <c:strRef>
              <c:f>'5'!$F$8</c:f>
              <c:strCache>
                <c:ptCount val="1"/>
                <c:pt idx="0">
                  <c:v>自己申告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'5'!$F$9:$F$10</c:f>
              <c:numCache>
                <c:formatCode>0.0_ </c:formatCode>
                <c:ptCount val="2"/>
                <c:pt idx="0">
                  <c:v>35.200000000000003</c:v>
                </c:pt>
                <c:pt idx="1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06-4413-B441-460BC01E0EAF}"/>
            </c:ext>
          </c:extLst>
        </c:ser>
        <c:ser>
          <c:idx val="4"/>
          <c:order val="4"/>
          <c:tx>
            <c:strRef>
              <c:f>'5'!$G$8</c:f>
              <c:strCache>
                <c:ptCount val="1"/>
                <c:pt idx="0">
                  <c:v>管理監督者の現認2)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842814377985496E-3"/>
                  <c:y val="3.0725137840122074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06-4413-B441-460BC01E0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'5'!$G$9:$G$10</c:f>
              <c:numCache>
                <c:formatCode>0.0_ </c:formatCode>
                <c:ptCount val="2"/>
                <c:pt idx="0">
                  <c:v>3.2</c:v>
                </c:pt>
                <c:pt idx="1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06-4413-B441-460BC01E0EAF}"/>
            </c:ext>
          </c:extLst>
        </c:ser>
        <c:ser>
          <c:idx val="5"/>
          <c:order val="5"/>
          <c:tx>
            <c:strRef>
              <c:f>'5'!$H$8</c:f>
              <c:strCache>
                <c:ptCount val="1"/>
                <c:pt idx="0">
                  <c:v>予め一定時間数を記録</c:v>
                </c:pt>
              </c:strCache>
            </c:strRef>
          </c:tx>
          <c:spPr>
            <a:solidFill>
              <a:srgbClr val="B5B5B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4803517972481872E-2"/>
                  <c:y val="0.113160989890200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06-4413-B441-460BC01E0EAF}"/>
                </c:ext>
              </c:extLst>
            </c:dLbl>
            <c:dLbl>
              <c:idx val="1"/>
              <c:layout>
                <c:manualLayout>
                  <c:x val="-3.7587799410280419E-2"/>
                  <c:y val="9.7552619871052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06-4413-B441-460BC01E0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'5'!$H$9:$H$10</c:f>
              <c:numCache>
                <c:formatCode>0.0_ </c:formatCode>
                <c:ptCount val="2"/>
                <c:pt idx="0">
                  <c:v>0.4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06-4413-B441-460BC01E0EAF}"/>
            </c:ext>
          </c:extLst>
        </c:ser>
        <c:ser>
          <c:idx val="6"/>
          <c:order val="6"/>
          <c:tx>
            <c:strRef>
              <c:f>'5'!$I$8</c:f>
              <c:strCache>
                <c:ptCount val="1"/>
                <c:pt idx="0">
                  <c:v>把握していない</c:v>
                </c:pt>
              </c:strCache>
            </c:strRef>
          </c:tx>
          <c:spPr>
            <a:solidFill>
              <a:srgbClr val="72727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3528443133956496E-3"/>
                  <c:y val="0.1170627751436093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D06-4413-B441-460BC01E0EAF}"/>
                </c:ext>
              </c:extLst>
            </c:dLbl>
            <c:dLbl>
              <c:idx val="1"/>
              <c:layout>
                <c:manualLayout>
                  <c:x val="-9.7449850322949248E-3"/>
                  <c:y val="0.101455634129974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D06-4413-B441-460BC01E0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'5'!$I$9:$I$10</c:f>
              <c:numCache>
                <c:formatCode>0.0_ 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D06-4413-B441-460BC01E0EAF}"/>
            </c:ext>
          </c:extLst>
        </c:ser>
        <c:ser>
          <c:idx val="7"/>
          <c:order val="7"/>
          <c:tx>
            <c:strRef>
              <c:f>'5'!$J$8</c:f>
              <c:strCache>
                <c:ptCount val="1"/>
                <c:pt idx="0">
                  <c:v>不明</c:v>
                </c:pt>
              </c:strCache>
            </c:strRef>
          </c:tx>
          <c:spPr>
            <a:solidFill>
              <a:srgbClr val="53BBAA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921407188992544E-2"/>
                  <c:y val="0.1131609898902006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D06-4413-B441-460BC01E0EAF}"/>
                </c:ext>
              </c:extLst>
            </c:dLbl>
            <c:dLbl>
              <c:idx val="1"/>
              <c:layout>
                <c:manualLayout>
                  <c:x val="1.3921407188992544E-2"/>
                  <c:y val="0.1014550196272180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D06-4413-B441-460BC01E0E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'5'!$B$9:$B$10</c:f>
              <c:strCache>
                <c:ptCount val="2"/>
                <c:pt idx="0">
                  <c:v>専門型裁量労働制適用労働者がいる</c:v>
                </c:pt>
                <c:pt idx="1">
                  <c:v>企画型裁量労働制適用労働者がいる</c:v>
                </c:pt>
              </c:strCache>
            </c:strRef>
          </c:cat>
          <c:val>
            <c:numRef>
              <c:f>'5'!$J$9:$J$10</c:f>
              <c:numCache>
                <c:formatCode>0.0_ </c:formatCode>
                <c:ptCount val="2"/>
                <c:pt idx="0">
                  <c:v>0.2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D06-4413-B441-460BC01E0E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25029888"/>
        <c:axId val="625035464"/>
      </c:barChart>
      <c:catAx>
        <c:axId val="6250298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5035464"/>
        <c:crosses val="autoZero"/>
        <c:auto val="1"/>
        <c:lblAlgn val="ctr"/>
        <c:lblOffset val="100"/>
        <c:noMultiLvlLbl val="0"/>
      </c:catAx>
      <c:valAx>
        <c:axId val="62503546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5029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0.21629</cdr:x>
      <cdr:y>0.15662</cdr:y>
    </cdr:from>
    <cdr:to>
      <cdr:x>0.24824</cdr:x>
      <cdr:y>0.2379</cdr:y>
    </cdr:to>
    <cdr:sp macro="" textlink="">
      <cdr:nvSpPr>
        <cdr:cNvPr id="2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1973117" y="50973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0.29317</cdr:x>
      <cdr:y>0.15662</cdr:y>
    </cdr:from>
    <cdr:to>
      <cdr:x>0.32512</cdr:x>
      <cdr:y>0.2379</cdr:y>
    </cdr:to>
    <cdr:sp macro="" textlink="">
      <cdr:nvSpPr>
        <cdr:cNvPr id="3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2674505" y="50973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0.36911</cdr:x>
      <cdr:y>0.15396</cdr:y>
    </cdr:from>
    <cdr:to>
      <cdr:x>0.40106</cdr:x>
      <cdr:y>0.23524</cdr:y>
    </cdr:to>
    <cdr:sp macro="" textlink="">
      <cdr:nvSpPr>
        <cdr:cNvPr id="4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3367232" y="501073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0.44504</cdr:x>
      <cdr:y>0.15396</cdr:y>
    </cdr:from>
    <cdr:to>
      <cdr:x>0.47699</cdr:x>
      <cdr:y>0.23524</cdr:y>
    </cdr:to>
    <cdr:sp macro="" textlink="">
      <cdr:nvSpPr>
        <cdr:cNvPr id="5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4059959" y="501073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0.52098</cdr:x>
      <cdr:y>0.15662</cdr:y>
    </cdr:from>
    <cdr:to>
      <cdr:x>0.55293</cdr:x>
      <cdr:y>0.2379</cdr:y>
    </cdr:to>
    <cdr:sp macro="" textlink="">
      <cdr:nvSpPr>
        <cdr:cNvPr id="6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4752687" y="50973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0.59596</cdr:x>
      <cdr:y>0.15662</cdr:y>
    </cdr:from>
    <cdr:to>
      <cdr:x>0.62791</cdr:x>
      <cdr:y>0.2379</cdr:y>
    </cdr:to>
    <cdr:sp macro="" textlink="">
      <cdr:nvSpPr>
        <cdr:cNvPr id="7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5436755" y="509731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0.67095</cdr:x>
      <cdr:y>0.15396</cdr:y>
    </cdr:from>
    <cdr:to>
      <cdr:x>0.7029</cdr:x>
      <cdr:y>0.23524</cdr:y>
    </cdr:to>
    <cdr:sp macro="" textlink="">
      <cdr:nvSpPr>
        <cdr:cNvPr id="8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6120823" y="50107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0.74499</cdr:x>
      <cdr:y>0.15662</cdr:y>
    </cdr:from>
    <cdr:to>
      <cdr:x>0.77693</cdr:x>
      <cdr:y>0.2379</cdr:y>
    </cdr:to>
    <cdr:sp macro="" textlink="">
      <cdr:nvSpPr>
        <cdr:cNvPr id="9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6796232" y="50973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0.82187</cdr:x>
      <cdr:y>0.15662</cdr:y>
    </cdr:from>
    <cdr:to>
      <cdr:x>0.85382</cdr:x>
      <cdr:y>0.2379</cdr:y>
    </cdr:to>
    <cdr:sp macro="" textlink="">
      <cdr:nvSpPr>
        <cdr:cNvPr id="10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7497618" y="50973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0.89591</cdr:x>
      <cdr:y>0.15662</cdr:y>
    </cdr:from>
    <cdr:to>
      <cdr:x>0.92785</cdr:x>
      <cdr:y>0.2379</cdr:y>
    </cdr:to>
    <cdr:sp macro="" textlink="">
      <cdr:nvSpPr>
        <cdr:cNvPr id="11" name="テキスト ボックス 4">
          <a:extLst xmlns:a="http://schemas.openxmlformats.org/drawingml/2006/main">
            <a:ext uri="{FF2B5EF4-FFF2-40B4-BE49-F238E27FC236}">
              <a16:creationId xmlns:a16="http://schemas.microsoft.com/office/drawing/2014/main" id="{919AB9A4-E446-C4AD-0E5C-9AFE17F66037}"/>
            </a:ext>
          </a:extLst>
        </cdr:cNvPr>
        <cdr:cNvSpPr txBox="1"/>
      </cdr:nvSpPr>
      <cdr:spPr>
        <a:xfrm xmlns:a="http://schemas.openxmlformats.org/drawingml/2006/main">
          <a:off x="8173028" y="509732"/>
          <a:ext cx="291453" cy="264560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bg1">
                  <a:lumMod val="50000"/>
                </a:schemeClr>
              </a:solidFill>
            </a:rPr>
            <a:t>%</a:t>
          </a:r>
          <a:endParaRPr kumimoji="1" lang="ja-JP" altLang="en-US" sz="110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742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62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103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612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3980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1477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840780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8738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5538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73232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24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61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717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45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0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799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3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2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E72ED-5C5D-419E-BDA0-D060936E4341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AE1C-C3D0-4C03-A1D1-DF8CDB8DB7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849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08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8FEB6D9-F2CC-7C5B-6930-5E8AED1994A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350" y="1863090"/>
          <a:ext cx="9131300" cy="3131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074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2022-09-14T08:49:47Z</dcterms:created>
  <dcterms:modified xsi:type="dcterms:W3CDTF">2022-09-14T08:49:47Z</dcterms:modified>
</cp:coreProperties>
</file>