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800" b="0" i="0" baseline="0" dirty="0">
                <a:effectLst/>
              </a:rPr>
              <a:t>１日の所定労働時間階級別事業場割合</a:t>
            </a:r>
            <a:endParaRPr lang="ja-JP" altLang="ja-JP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６時間以下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062500000000004E-2"/>
                  <c:y val="-0.1553784860557769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7A-437C-A78E-D722BA818A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'4'!$C$9</c:f>
              <c:numCache>
                <c:formatCode>0.0_ 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7A-437C-A78E-D722BA818AF5}"/>
            </c:ext>
          </c:extLst>
        </c:ser>
        <c:ser>
          <c:idx val="1"/>
          <c:order val="1"/>
          <c:tx>
            <c:strRef>
              <c:f>'4'!$D$8</c:f>
              <c:strCache>
                <c:ptCount val="1"/>
                <c:pt idx="0">
                  <c:v>６時間超７時間以下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'4'!$D$9</c:f>
              <c:numCache>
                <c:formatCode>0.0_ </c:formatCode>
                <c:ptCount val="1"/>
                <c:pt idx="0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7A-437C-A78E-D722BA818AF5}"/>
            </c:ext>
          </c:extLst>
        </c:ser>
        <c:ser>
          <c:idx val="2"/>
          <c:order val="2"/>
          <c:tx>
            <c:strRef>
              <c:f>'4'!$E$8</c:f>
              <c:strCache>
                <c:ptCount val="1"/>
                <c:pt idx="0">
                  <c:v>７時間超７時間15分以下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'4'!$E$9</c:f>
              <c:numCache>
                <c:formatCode>0.0_ 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7A-437C-A78E-D722BA818AF5}"/>
            </c:ext>
          </c:extLst>
        </c:ser>
        <c:ser>
          <c:idx val="3"/>
          <c:order val="3"/>
          <c:tx>
            <c:strRef>
              <c:f>'4'!$F$8</c:f>
              <c:strCache>
                <c:ptCount val="1"/>
                <c:pt idx="0">
                  <c:v>７時間15分超７時間30分以下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'4'!$F$9</c:f>
              <c:numCache>
                <c:formatCode>0.0_ </c:formatCode>
                <c:ptCount val="1"/>
                <c:pt idx="0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7A-437C-A78E-D722BA818AF5}"/>
            </c:ext>
          </c:extLst>
        </c:ser>
        <c:ser>
          <c:idx val="4"/>
          <c:order val="4"/>
          <c:tx>
            <c:strRef>
              <c:f>'4'!$G$8</c:f>
              <c:strCache>
                <c:ptCount val="1"/>
                <c:pt idx="0">
                  <c:v>７時間30分超７時間45分以下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'4'!$G$9</c:f>
              <c:numCache>
                <c:formatCode>0.0_ </c:formatCode>
                <c:ptCount val="1"/>
                <c:pt idx="0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17A-437C-A78E-D722BA818AF5}"/>
            </c:ext>
          </c:extLst>
        </c:ser>
        <c:ser>
          <c:idx val="5"/>
          <c:order val="5"/>
          <c:tx>
            <c:strRef>
              <c:f>'4'!$H$8</c:f>
              <c:strCache>
                <c:ptCount val="1"/>
                <c:pt idx="0">
                  <c:v>７時間45分超８時間未満</c:v>
                </c:pt>
              </c:strCache>
            </c:strRef>
          </c:tx>
          <c:spPr>
            <a:solidFill>
              <a:srgbClr val="B5B5B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'4'!$H$9</c:f>
              <c:numCache>
                <c:formatCode>0.0_ 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17A-437C-A78E-D722BA818AF5}"/>
            </c:ext>
          </c:extLst>
        </c:ser>
        <c:ser>
          <c:idx val="6"/>
          <c:order val="6"/>
          <c:tx>
            <c:strRef>
              <c:f>'4'!$I$8</c:f>
              <c:strCache>
                <c:ptCount val="1"/>
                <c:pt idx="0">
                  <c:v>８時間</c:v>
                </c:pt>
              </c:strCache>
            </c:strRef>
          </c:tx>
          <c:spPr>
            <a:solidFill>
              <a:srgbClr val="72727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'4'!$I$9</c:f>
              <c:numCache>
                <c:formatCode>0.0_ </c:formatCode>
                <c:ptCount val="1"/>
                <c:pt idx="0">
                  <c:v>47.1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17A-437C-A78E-D722BA818AF5}"/>
            </c:ext>
          </c:extLst>
        </c:ser>
        <c:ser>
          <c:idx val="7"/>
          <c:order val="7"/>
          <c:tx>
            <c:strRef>
              <c:f>'4'!$J$8</c:f>
              <c:strCache>
                <c:ptCount val="1"/>
                <c:pt idx="0">
                  <c:v>８時間超</c:v>
                </c:pt>
              </c:strCache>
            </c:strRef>
          </c:tx>
          <c:spPr>
            <a:solidFill>
              <a:srgbClr val="53BBAA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625000000000112E-2"/>
                  <c:y val="-0.1553784860557769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17A-437C-A78E-D722BA818A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'4'!$J$9</c:f>
              <c:numCache>
                <c:formatCode>0.0_ 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17A-437C-A78E-D722BA818AF5}"/>
            </c:ext>
          </c:extLst>
        </c:ser>
        <c:ser>
          <c:idx val="8"/>
          <c:order val="8"/>
          <c:tx>
            <c:strRef>
              <c:f>'4'!$K$8</c:f>
              <c:strCache>
                <c:ptCount val="1"/>
                <c:pt idx="0">
                  <c:v>不明</c:v>
                </c:pt>
              </c:strCache>
            </c:strRef>
          </c:tx>
          <c:spPr>
            <a:solidFill>
              <a:srgbClr val="3C9A5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625000000001146E-3"/>
                  <c:y val="-0.1553784860557769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17A-437C-A78E-D722BA818A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'4'!$K$9</c:f>
              <c:numCache>
                <c:formatCode>0.0_ 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17A-437C-A78E-D722BA818AF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625023000"/>
        <c:axId val="625023656"/>
      </c:barChart>
      <c:catAx>
        <c:axId val="6250230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25023656"/>
        <c:crosses val="autoZero"/>
        <c:auto val="1"/>
        <c:lblAlgn val="ctr"/>
        <c:lblOffset val="100"/>
        <c:noMultiLvlLbl val="0"/>
      </c:catAx>
      <c:valAx>
        <c:axId val="62502365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out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5023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0.02031</cdr:x>
      <cdr:y>0.15936</cdr:y>
    </cdr:from>
    <cdr:to>
      <cdr:x>0.05617</cdr:x>
      <cdr:y>0.24236</cdr:y>
    </cdr:to>
    <cdr:sp macro="" textlink="">
      <cdr:nvSpPr>
        <cdr:cNvPr id="2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EBE6FAA7-61B6-86CC-1A34-3EBD2FDB0117}"/>
            </a:ext>
          </a:extLst>
        </cdr:cNvPr>
        <cdr:cNvSpPr txBox="1"/>
      </cdr:nvSpPr>
      <cdr:spPr>
        <a:xfrm xmlns:a="http://schemas.openxmlformats.org/drawingml/2006/main">
          <a:off x="165100" y="508000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0.11875</cdr:x>
      <cdr:y>0.15936</cdr:y>
    </cdr:from>
    <cdr:to>
      <cdr:x>0.15461</cdr:x>
      <cdr:y>0.24236</cdr:y>
    </cdr:to>
    <cdr:sp macro="" textlink="">
      <cdr:nvSpPr>
        <cdr:cNvPr id="3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EBE6FAA7-61B6-86CC-1A34-3EBD2FDB0117}"/>
            </a:ext>
          </a:extLst>
        </cdr:cNvPr>
        <cdr:cNvSpPr txBox="1"/>
      </cdr:nvSpPr>
      <cdr:spPr>
        <a:xfrm xmlns:a="http://schemas.openxmlformats.org/drawingml/2006/main">
          <a:off x="965200" y="508000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0.21406</cdr:x>
      <cdr:y>0.15538</cdr:y>
    </cdr:from>
    <cdr:to>
      <cdr:x>0.24992</cdr:x>
      <cdr:y>0.23837</cdr:y>
    </cdr:to>
    <cdr:sp macro="" textlink="">
      <cdr:nvSpPr>
        <cdr:cNvPr id="4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EBE6FAA7-61B6-86CC-1A34-3EBD2FDB0117}"/>
            </a:ext>
          </a:extLst>
        </cdr:cNvPr>
        <cdr:cNvSpPr txBox="1"/>
      </cdr:nvSpPr>
      <cdr:spPr>
        <a:xfrm xmlns:a="http://schemas.openxmlformats.org/drawingml/2006/main">
          <a:off x="1739900" y="495300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0.30938</cdr:x>
      <cdr:y>0.15936</cdr:y>
    </cdr:from>
    <cdr:to>
      <cdr:x>0.34523</cdr:x>
      <cdr:y>0.24236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EBE6FAA7-61B6-86CC-1A34-3EBD2FDB0117}"/>
            </a:ext>
          </a:extLst>
        </cdr:cNvPr>
        <cdr:cNvSpPr txBox="1"/>
      </cdr:nvSpPr>
      <cdr:spPr>
        <a:xfrm xmlns:a="http://schemas.openxmlformats.org/drawingml/2006/main">
          <a:off x="2514600" y="508000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98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53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499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6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376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60354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94216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43307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538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5982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4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0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35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41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99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59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30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0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149D9-106B-463E-9A98-A595B4FB62A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A8686-71D7-4447-8221-3E7FEE99F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53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62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78FB08C-756B-4314-E81B-6F2DF302023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96570" y="1884680"/>
          <a:ext cx="8150860" cy="308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6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2022-09-14T08:49:46Z</dcterms:created>
  <dcterms:modified xsi:type="dcterms:W3CDTF">2022-09-14T08:49:46Z</dcterms:modified>
</cp:coreProperties>
</file>